
<file path=[Content_Types].xml><?xml version="1.0" encoding="utf-8"?>
<Types xmlns="http://schemas.openxmlformats.org/package/2006/content-types">
  <Default Extension="crdownload" ContentType="image/jpeg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8" r:id="rId2"/>
    <p:sldId id="404" r:id="rId3"/>
    <p:sldId id="399" r:id="rId4"/>
    <p:sldId id="411" r:id="rId5"/>
    <p:sldId id="407" r:id="rId6"/>
    <p:sldId id="408" r:id="rId7"/>
    <p:sldId id="409" r:id="rId8"/>
    <p:sldId id="406" r:id="rId9"/>
    <p:sldId id="400" r:id="rId10"/>
    <p:sldId id="410" r:id="rId11"/>
    <p:sldId id="394" r:id="rId12"/>
    <p:sldId id="402" r:id="rId13"/>
    <p:sldId id="403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1B59"/>
    <a:srgbClr val="FFF2CC"/>
    <a:srgbClr val="A6A6A6"/>
    <a:srgbClr val="3860A2"/>
    <a:srgbClr val="B3C6E5"/>
    <a:srgbClr val="2C4C80"/>
    <a:srgbClr val="979191"/>
    <a:srgbClr val="9B9797"/>
    <a:srgbClr val="4C70AB"/>
    <a:srgbClr val="EAE9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71" autoAdjust="0"/>
    <p:restoredTop sz="95285" autoAdjust="0"/>
  </p:normalViewPr>
  <p:slideViewPr>
    <p:cSldViewPr snapToGrid="0">
      <p:cViewPr varScale="1">
        <p:scale>
          <a:sx n="83" d="100"/>
          <a:sy n="83" d="100"/>
        </p:scale>
        <p:origin x="360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crdownload>
</file>

<file path=ppt/media/image22.pn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5F5227-B3B0-4ED9-8A58-7A9591D69C5C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ABCEA7-C35D-4DCA-B9F0-32F8D965873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18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4571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2058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2918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27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196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372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299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25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949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4208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7992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4801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ABCEA7-C35D-4DCA-B9F0-32F8D965873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1873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FC1ABE-FC72-815E-DE1C-5C8A062C8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B2D605D-B2FC-168B-B331-8341E1A51E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A27973-17FC-86BD-0909-435F87075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A94F01-74EE-3D6E-FE3A-235C8DA44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AB3001-D663-7756-49E9-E7D89866D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298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5953-92C4-7F39-0318-88EE5D79D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1825108-8231-BD39-1BFE-6F29F112EF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5DCFE2-19E2-7508-D8FC-7EFC6D5C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4D655A-01DD-2EF1-619A-E455F26F8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029876-3150-21F2-89AB-E977AF849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9853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338E031-FEE7-3D1C-D912-7AB9DE28C6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FDC6D9-DD68-9FBC-6C76-2F621C812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3E4772-C7B7-02BB-7DEB-958F39159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5F8190-340C-522C-9084-9E1068655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C2F56A-0B4A-6CC4-56B5-1ADBA934C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5797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2A459-0289-416E-7466-3CB2832C0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9198E1-0280-D59A-59AA-D39C14AB9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9A2F0D-332E-069C-C895-5279396D6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531CD2-4A53-035A-9A26-AE87C23EF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EB4154-F794-445C-7FFC-D9CD5483A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494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915AA0-7110-C127-D4D4-614150478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7C14BA-B71A-9F6E-CE5F-B0C1F36D7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679EAD-6CD5-4E09-A2B4-E3A8E5E92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1DF88F-4CD2-1625-425B-52DE4B26E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CA76CC-014E-5E9D-1D54-85B092FFC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8172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F56ADF-871E-ECA5-A06F-700050BEF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82C10F-A694-F6AF-3E9C-D11630BC8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097FE0-3D2C-319F-BD90-D63F377CC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9733A1-8D98-4100-BFDB-E9F75BEE8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4E1D25-DB96-83C2-FA0C-F556B8F29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501A13-805B-8A60-8B80-C528AA05D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634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F0A062-63BC-B71A-F522-3B6B6C43D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BAB01C-68FD-F79D-F1CA-D81DBD5A9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CC5549D-485B-023B-0935-40A68CEE07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13AD40F-6436-E9CF-2E9B-F543CFF6FC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B7FC97-66A3-790E-87FA-F1688BAA22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F9928E4-3E65-5F23-4016-CAFB9A369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5A89FA-93AB-C67A-7003-1A7B475B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9755E8A-0B4D-EF29-2EE1-E0D7B332D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969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12A85C-8F66-7876-E70B-0B183229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64791BD-8A84-C997-C65D-8D3AD8706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AF0DCCC-209A-12DA-EB0E-77224BE64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0A28DBC-8837-4615-CFA6-8B8E9501B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859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A06993-B7FC-1BF2-991B-C21068D83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6A4C71-3209-80B0-AC07-C96A27BBA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F0A3629-9FF5-BB87-B802-AA7A950CA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7358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D7AB46-E007-E648-1D2D-DC03BD2CB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B26D7D-75F5-2843-68DB-9BFA78CBBC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50AF980-EC61-7C3A-B229-C18B3C454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A02DC6-58E3-8661-B729-A4184233C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F471B9-9106-1824-C3E2-B8399B61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E91773-E5A9-0326-C135-53D38D10F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257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DD7B9E-F2A0-3E65-33AD-0C931946D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836CE13-A5B5-76E4-179C-FE8E132DBE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21890F-14AD-20B8-C760-80E16882F6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2D12FA-9EE0-8268-88FC-A6BA836C4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9BFB23-DDFC-D6D7-A202-E85CFA312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E74132-04AE-88D5-5EA5-BDB047BA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326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4D8BC47-CA30-5254-4383-3C16AE7DF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0FC484-8615-1DBD-A58A-2A94678B8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FFFCB4-1B60-69C2-D7B7-5AD503C632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5B2EC3-DC86-4FD6-B2AD-DDE82FA54767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4C0D3E-4986-3A26-38F4-91ADE58CC9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8D7FF4-2626-CC6F-E96F-9BB5BA4CB6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B760C-3A95-4F3E-91C6-5CBD38F9BC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0861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crdownload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microsoft.com/office/2007/relationships/hdphoto" Target="../media/hdphoto1.wdp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14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EBCFBCFA-024E-4483-8D54-6064FAE67F33}"/>
              </a:ext>
            </a:extLst>
          </p:cNvPr>
          <p:cNvSpPr/>
          <p:nvPr/>
        </p:nvSpPr>
        <p:spPr>
          <a:xfrm>
            <a:off x="0" y="1923393"/>
            <a:ext cx="12192000" cy="2259725"/>
          </a:xfrm>
          <a:prstGeom prst="rect">
            <a:avLst/>
          </a:prstGeom>
          <a:solidFill>
            <a:srgbClr val="2F2B63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69D053-9A64-7E74-8E3E-5954474E0F3B}"/>
              </a:ext>
            </a:extLst>
          </p:cNvPr>
          <p:cNvSpPr txBox="1"/>
          <p:nvPr/>
        </p:nvSpPr>
        <p:spPr>
          <a:xfrm>
            <a:off x="4019411" y="5784671"/>
            <a:ext cx="4145687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800" b="1" dirty="0">
                <a:solidFill>
                  <a:srgbClr val="262B4E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A2</a:t>
            </a:r>
            <a:r>
              <a:rPr lang="ko-KR" altLang="en-US" sz="1600" b="1" dirty="0">
                <a:solidFill>
                  <a:srgbClr val="4C456B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김정원 김주연 </a:t>
            </a:r>
            <a:r>
              <a:rPr lang="ko-KR" altLang="en-US" sz="1600" b="1" dirty="0" err="1">
                <a:solidFill>
                  <a:srgbClr val="4C456B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이무동</a:t>
            </a:r>
            <a:r>
              <a:rPr lang="ko-KR" altLang="en-US" sz="1600" b="1" dirty="0">
                <a:solidFill>
                  <a:srgbClr val="4C456B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 </a:t>
            </a:r>
            <a:r>
              <a:rPr lang="ko-KR" altLang="en-US" sz="1600" b="1" dirty="0" err="1">
                <a:solidFill>
                  <a:srgbClr val="4C456B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이우철</a:t>
            </a:r>
            <a:r>
              <a:rPr lang="ko-KR" altLang="en-US" sz="1600" b="1" dirty="0">
                <a:solidFill>
                  <a:srgbClr val="4C456B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 </a:t>
            </a:r>
            <a:r>
              <a:rPr lang="ko-KR" altLang="en-US" sz="1600" b="1" dirty="0" err="1">
                <a:solidFill>
                  <a:srgbClr val="4C456B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인바다</a:t>
            </a:r>
            <a:endParaRPr lang="en-US" altLang="ko-KR" sz="3600" b="1" dirty="0">
              <a:solidFill>
                <a:srgbClr val="4C456B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443292-0B6D-DF71-382B-03C28E1B8775}"/>
              </a:ext>
            </a:extLst>
          </p:cNvPr>
          <p:cNvSpPr txBox="1"/>
          <p:nvPr/>
        </p:nvSpPr>
        <p:spPr>
          <a:xfrm>
            <a:off x="5115243" y="5980527"/>
            <a:ext cx="3900546" cy="377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srgbClr val="262B4E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POSCO AI, BIGDATA ACADEMY 19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FC2381-3B21-AD00-162A-28103B1EBB26}"/>
              </a:ext>
            </a:extLst>
          </p:cNvPr>
          <p:cNvSpPr txBox="1"/>
          <p:nvPr/>
        </p:nvSpPr>
        <p:spPr>
          <a:xfrm>
            <a:off x="0" y="2598003"/>
            <a:ext cx="12120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AI</a:t>
            </a:r>
            <a:r>
              <a:rPr lang="ko-KR" altLang="en-US" sz="4800" b="1" dirty="0">
                <a:solidFill>
                  <a:schemeClr val="accent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 </a:t>
            </a:r>
            <a:r>
              <a:rPr lang="en-US" altLang="ko-KR" sz="4800" b="1" dirty="0">
                <a:solidFill>
                  <a:schemeClr val="accent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SMART BULLDOZER</a:t>
            </a:r>
          </a:p>
        </p:txBody>
      </p:sp>
      <p:pic>
        <p:nvPicPr>
          <p:cNvPr id="1026" name="Picture 2" descr="Bulldozer - Free transport icons">
            <a:extLst>
              <a:ext uri="{FF2B5EF4-FFF2-40B4-BE49-F238E27FC236}">
                <a16:creationId xmlns:a16="http://schemas.microsoft.com/office/drawing/2014/main" id="{1EFAE7E3-7344-C2C1-26C3-4305646BCC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81" b="13531"/>
          <a:stretch/>
        </p:blipFill>
        <p:spPr bwMode="auto">
          <a:xfrm>
            <a:off x="8660358" y="4368101"/>
            <a:ext cx="3134479" cy="2287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254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A0E215A-C11C-BFB8-3100-C9B3D43E17B7}"/>
              </a:ext>
            </a:extLst>
          </p:cNvPr>
          <p:cNvSpPr/>
          <p:nvPr/>
        </p:nvSpPr>
        <p:spPr>
          <a:xfrm>
            <a:off x="802092" y="969817"/>
            <a:ext cx="10770414" cy="4750405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417310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C11A7A3-F749-4E23-98E2-BA0B49360A5E}"/>
              </a:ext>
            </a:extLst>
          </p:cNvPr>
          <p:cNvSpPr/>
          <p:nvPr/>
        </p:nvSpPr>
        <p:spPr>
          <a:xfrm>
            <a:off x="798276" y="5691736"/>
            <a:ext cx="10857357" cy="725574"/>
          </a:xfrm>
          <a:prstGeom prst="rect">
            <a:avLst/>
          </a:prstGeom>
          <a:solidFill>
            <a:srgbClr val="4C70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레고와 </a:t>
            </a:r>
            <a:r>
              <a:rPr lang="ko-KR" altLang="en-US" sz="2000" b="1" dirty="0" err="1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라즈베리파이를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 연동시키기 위해 </a:t>
            </a:r>
            <a:r>
              <a:rPr lang="ko-KR" altLang="en-US" sz="2000" b="1" dirty="0" err="1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라즈베리파이</a:t>
            </a:r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 HAT 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구매 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4A5A8C-D7D2-ECBD-0C0F-0ECBF135C376}"/>
              </a:ext>
            </a:extLst>
          </p:cNvPr>
          <p:cNvSpPr txBox="1"/>
          <p:nvPr/>
        </p:nvSpPr>
        <p:spPr>
          <a:xfrm>
            <a:off x="222722" y="216342"/>
            <a:ext cx="3384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4.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물품 구매 및 배송현황 </a:t>
            </a:r>
          </a:p>
        </p:txBody>
      </p:sp>
      <p:pic>
        <p:nvPicPr>
          <p:cNvPr id="3074" name="Picture 2" descr="라즈베리파이 소식 - 라즈베리파이 빌드 HAT를 만나보세요: 라즈베리파이와 LEGO® Education으로 제작하십시오.">
            <a:extLst>
              <a:ext uri="{FF2B5EF4-FFF2-40B4-BE49-F238E27FC236}">
                <a16:creationId xmlns:a16="http://schemas.microsoft.com/office/drawing/2014/main" id="{5515BBB7-B73C-B406-CC7D-BD11525FF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330" b="99202" l="5000" r="98600">
                        <a14:foregroundMark x1="25200" y1="60638" x2="12800" y2="72074"/>
                        <a14:foregroundMark x1="12800" y1="72074" x2="3200" y2="58777"/>
                        <a14:foregroundMark x1="3200" y1="58777" x2="26400" y2="39628"/>
                        <a14:foregroundMark x1="26400" y1="39628" x2="14400" y2="40957"/>
                        <a14:foregroundMark x1="14400" y1="40957" x2="5600" y2="54787"/>
                        <a14:foregroundMark x1="5600" y1="54787" x2="14000" y2="62500"/>
                        <a14:foregroundMark x1="16738" y1="92599" x2="17000" y2="95479"/>
                        <a14:foregroundMark x1="14000" y1="62500" x2="16383" y2="88696"/>
                        <a14:foregroundMark x1="17000" y1="95479" x2="30600" y2="86968"/>
                        <a14:foregroundMark x1="30600" y1="86968" x2="30600" y2="86968"/>
                        <a14:foregroundMark x1="20200" y1="59309" x2="32600" y2="77926"/>
                        <a14:foregroundMark x1="32600" y1="77926" x2="34400" y2="62500"/>
                        <a14:foregroundMark x1="34400" y1="62500" x2="50000" y2="78989"/>
                        <a14:foregroundMark x1="50000" y1="78989" x2="50000" y2="78989"/>
                        <a14:foregroundMark x1="15958" y1="89139" x2="14200" y2="88564"/>
                        <a14:foregroundMark x1="25436" y1="92238" x2="19075" y2="90158"/>
                        <a14:foregroundMark x1="26400" y1="92553" x2="25440" y2="92239"/>
                        <a14:foregroundMark x1="14200" y1="88564" x2="10200" y2="76330"/>
                        <a14:foregroundMark x1="10200" y1="76330" x2="10200" y2="76064"/>
                        <a14:foregroundMark x1="11200" y1="73936" x2="2200" y2="63032"/>
                        <a14:foregroundMark x1="2200" y1="63032" x2="5000" y2="50000"/>
                        <a14:foregroundMark x1="5000" y1="50000" x2="9600" y2="51596"/>
                        <a14:foregroundMark x1="17400" y1="98404" x2="18600" y2="95479"/>
                        <a14:foregroundMark x1="74600" y1="69947" x2="90800" y2="74202"/>
                        <a14:foregroundMark x1="90800" y1="74202" x2="98600" y2="64894"/>
                        <a14:foregroundMark x1="98600" y1="64894" x2="98600" y2="64894"/>
                        <a14:foregroundMark x1="63200" y1="13032" x2="91400" y2="39628"/>
                        <a14:foregroundMark x1="91400" y1="39628" x2="91400" y2="39628"/>
                        <a14:foregroundMark x1="80200" y1="23936" x2="89200" y2="34043"/>
                        <a14:foregroundMark x1="67400" y1="10372" x2="78600" y2="1330"/>
                        <a14:foregroundMark x1="66200" y1="2128" x2="77800" y2="10372"/>
                        <a14:foregroundMark x1="77800" y1="10372" x2="77800" y2="10372"/>
                        <a14:foregroundMark x1="85200" y1="20213" x2="89800" y2="22872"/>
                        <a14:foregroundMark x1="77600" y1="23670" x2="93400" y2="40957"/>
                        <a14:foregroundMark x1="31400" y1="29255" x2="29400" y2="15957"/>
                        <a14:foregroundMark x1="29400" y1="15957" x2="23200" y2="2128"/>
                        <a14:foregroundMark x1="23200" y1="2128" x2="22600" y2="1862"/>
                        <a14:foregroundMark x1="23600" y1="18617" x2="18200" y2="7181"/>
                        <a14:foregroundMark x1="18200" y1="7181" x2="17800" y2="4255"/>
                        <a14:foregroundMark x1="39800" y1="16755" x2="43600" y2="16489"/>
                        <a14:foregroundMark x1="37400" y1="17021" x2="44200" y2="16755"/>
                        <a14:foregroundMark x1="37400" y1="13032" x2="47000" y2="18617"/>
                        <a14:foregroundMark x1="47000" y1="18617" x2="47000" y2="20479"/>
                        <a14:foregroundMark x1="37600" y1="13298" x2="45000" y2="12234"/>
                        <a14:foregroundMark x1="36400" y1="12234" x2="44400" y2="12500"/>
                        <a14:foregroundMark x1="37600" y1="11702" x2="46200" y2="11702"/>
                        <a14:foregroundMark x1="65200" y1="59309" x2="59800" y2="77926"/>
                        <a14:foregroundMark x1="59800" y1="77926" x2="70000" y2="99202"/>
                        <a14:foregroundMark x1="77000" y1="81915" x2="72600" y2="87766"/>
                        <a14:foregroundMark x1="39600" y1="88830" x2="56200" y2="91489"/>
                        <a14:foregroundMark x1="56200" y1="91489" x2="60000" y2="89628"/>
                        <a14:foregroundMark x1="56400" y1="68085" x2="53200" y2="74468"/>
                        <a14:foregroundMark x1="35800" y1="91223" x2="58000" y2="93351"/>
                        <a14:foregroundMark x1="58000" y1="93351" x2="59800" y2="92287"/>
                        <a14:backgroundMark x1="16000" y1="89096" x2="17800" y2="91489"/>
                        <a14:backgroundMark x1="97200" y1="86968" x2="84400" y2="97340"/>
                        <a14:backgroundMark x1="84400" y1="97340" x2="84400" y2="97606"/>
                        <a14:backgroundMark x1="81400" y1="97340" x2="82600" y2="93617"/>
                        <a14:backgroundMark x1="27000" y1="98138" x2="26800" y2="97340"/>
                        <a14:backgroundMark x1="27200" y1="93617" x2="30000" y2="976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454" y="2114732"/>
            <a:ext cx="3976699" cy="2990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46C3C9-343F-1543-C8DB-F5E4B12D7A2E}"/>
              </a:ext>
            </a:extLst>
          </p:cNvPr>
          <p:cNvSpPr txBox="1"/>
          <p:nvPr/>
        </p:nvSpPr>
        <p:spPr>
          <a:xfrm>
            <a:off x="7905643" y="1290424"/>
            <a:ext cx="28143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u="none" strike="noStrike" dirty="0">
                <a:effectLst/>
                <a:highlight>
                  <a:srgbClr val="FFF2CC"/>
                </a:highlight>
                <a:latin typeface="a타이틀고딕1" panose="02020600000000000000" pitchFamily="18" charset="-127"/>
                <a:ea typeface="a타이틀고딕1" panose="02020600000000000000" pitchFamily="18" charset="-127"/>
              </a:rPr>
              <a:t>Raspberry Pi Build HAT</a:t>
            </a:r>
            <a:endParaRPr lang="ko-KR" altLang="en-US" b="1" dirty="0">
              <a:highlight>
                <a:srgbClr val="FFF2CC"/>
              </a:highlight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1D84F6C0-F947-34A9-598F-732A6311E5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5499159"/>
              </p:ext>
            </p:extLst>
          </p:nvPr>
        </p:nvGraphicFramePr>
        <p:xfrm>
          <a:off x="1038439" y="2165184"/>
          <a:ext cx="6286015" cy="2829464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28561">
                  <a:extLst>
                    <a:ext uri="{9D8B030D-6E8A-4147-A177-3AD203B41FA5}">
                      <a16:colId xmlns:a16="http://schemas.microsoft.com/office/drawing/2014/main" val="3498967068"/>
                    </a:ext>
                  </a:extLst>
                </a:gridCol>
                <a:gridCol w="531279">
                  <a:extLst>
                    <a:ext uri="{9D8B030D-6E8A-4147-A177-3AD203B41FA5}">
                      <a16:colId xmlns:a16="http://schemas.microsoft.com/office/drawing/2014/main" val="1720817647"/>
                    </a:ext>
                  </a:extLst>
                </a:gridCol>
                <a:gridCol w="565870">
                  <a:extLst>
                    <a:ext uri="{9D8B030D-6E8A-4147-A177-3AD203B41FA5}">
                      <a16:colId xmlns:a16="http://schemas.microsoft.com/office/drawing/2014/main" val="3907494617"/>
                    </a:ext>
                  </a:extLst>
                </a:gridCol>
                <a:gridCol w="709909">
                  <a:extLst>
                    <a:ext uri="{9D8B030D-6E8A-4147-A177-3AD203B41FA5}">
                      <a16:colId xmlns:a16="http://schemas.microsoft.com/office/drawing/2014/main" val="2395723205"/>
                    </a:ext>
                  </a:extLst>
                </a:gridCol>
                <a:gridCol w="991561">
                  <a:extLst>
                    <a:ext uri="{9D8B030D-6E8A-4147-A177-3AD203B41FA5}">
                      <a16:colId xmlns:a16="http://schemas.microsoft.com/office/drawing/2014/main" val="2357321880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2876886841"/>
                    </a:ext>
                  </a:extLst>
                </a:gridCol>
                <a:gridCol w="789538">
                  <a:extLst>
                    <a:ext uri="{9D8B030D-6E8A-4147-A177-3AD203B41FA5}">
                      <a16:colId xmlns:a16="http://schemas.microsoft.com/office/drawing/2014/main" val="2566745861"/>
                    </a:ext>
                  </a:extLst>
                </a:gridCol>
                <a:gridCol w="679043">
                  <a:extLst>
                    <a:ext uri="{9D8B030D-6E8A-4147-A177-3AD203B41FA5}">
                      <a16:colId xmlns:a16="http://schemas.microsoft.com/office/drawing/2014/main" val="2747159448"/>
                    </a:ext>
                  </a:extLst>
                </a:gridCol>
              </a:tblGrid>
              <a:tr h="61939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번호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요청일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이름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분반</a:t>
                      </a:r>
                      <a:r>
                        <a:rPr lang="en-US" altLang="ko-KR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/</a:t>
                      </a:r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조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필요사유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제품 명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구매처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배송여부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0154274"/>
                  </a:ext>
                </a:extLst>
              </a:tr>
              <a:tr h="83514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1 </a:t>
                      </a:r>
                      <a:endParaRPr lang="en-US" altLang="ko-KR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2022-09-12</a:t>
                      </a:r>
                      <a:endParaRPr lang="en-US" altLang="ko-KR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이우철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A2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Hardware </a:t>
                      </a:r>
                      <a:r>
                        <a:rPr lang="ko-KR" alt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제작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Cat® D11 </a:t>
                      </a:r>
                      <a:r>
                        <a:rPr lang="ko-KR" altLang="en-US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불도저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2CC"/>
                        </a:highlight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레고 코리아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X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7682135"/>
                  </a:ext>
                </a:extLst>
              </a:tr>
              <a:tr h="13749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u="none" strike="noStrike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2 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u="none" strike="noStrike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2022-09-12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이우철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A2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Hardware </a:t>
                      </a:r>
                      <a:r>
                        <a:rPr lang="ko-KR" alt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제작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 err="1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라즈베리파이</a:t>
                      </a:r>
                      <a:r>
                        <a:rPr lang="ko-KR" altLang="en-US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 </a:t>
                      </a:r>
                      <a:r>
                        <a:rPr lang="en-US" altLang="ko-KR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LEGO </a:t>
                      </a:r>
                      <a:r>
                        <a:rPr lang="ko-KR" altLang="en-US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전용 </a:t>
                      </a:r>
                      <a:endParaRPr lang="en-US" altLang="ko-KR" sz="1000" b="1" u="none" strike="noStrike" dirty="0">
                        <a:effectLst/>
                        <a:highlight>
                          <a:srgbClr val="FFF2CC"/>
                        </a:highlight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확장보드 </a:t>
                      </a:r>
                      <a:r>
                        <a:rPr lang="en-US" altLang="ko-KR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Raspberry Pi </a:t>
                      </a:r>
                    </a:p>
                    <a:p>
                      <a:pPr algn="ctr" fontAlgn="ctr"/>
                      <a:r>
                        <a:rPr lang="en-US" altLang="ko-KR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Build HAT</a:t>
                      </a:r>
                      <a:endParaRPr lang="en-US" altLang="ko-KR" sz="10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2CC"/>
                        </a:highlight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 err="1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디바이스마트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X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23202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36E098C-4533-2C05-0E44-06D9C0355235}"/>
              </a:ext>
            </a:extLst>
          </p:cNvPr>
          <p:cNvSpPr txBox="1"/>
          <p:nvPr/>
        </p:nvSpPr>
        <p:spPr>
          <a:xfrm>
            <a:off x="3393711" y="1290424"/>
            <a:ext cx="15754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물품 구매 내역</a:t>
            </a:r>
          </a:p>
        </p:txBody>
      </p:sp>
    </p:spTree>
    <p:extLst>
      <p:ext uri="{BB962C8B-B14F-4D97-AF65-F5344CB8AC3E}">
        <p14:creationId xmlns:p14="http://schemas.microsoft.com/office/powerpoint/2010/main" val="420533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1AC0F287-653A-C2DB-1CDD-B4881842764C}"/>
              </a:ext>
            </a:extLst>
          </p:cNvPr>
          <p:cNvSpPr/>
          <p:nvPr/>
        </p:nvSpPr>
        <p:spPr>
          <a:xfrm>
            <a:off x="554155" y="1098977"/>
            <a:ext cx="10857357" cy="4755552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68312" y="6328929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5AF292F-646E-4C40-970F-DE84B9FAA487}"/>
              </a:ext>
            </a:extLst>
          </p:cNvPr>
          <p:cNvSpPr/>
          <p:nvPr/>
        </p:nvSpPr>
        <p:spPr>
          <a:xfrm>
            <a:off x="554155" y="5854529"/>
            <a:ext cx="10857357" cy="725574"/>
          </a:xfrm>
          <a:prstGeom prst="rect">
            <a:avLst/>
          </a:prstGeom>
          <a:solidFill>
            <a:srgbClr val="3860A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SLAM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으로 주변 환경 지도를 작성하는 동시에 지도 내에 불도저의 위치를 추정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518713-E3AD-7115-82F4-DEB4F4F30868}"/>
              </a:ext>
            </a:extLst>
          </p:cNvPr>
          <p:cNvSpPr txBox="1"/>
          <p:nvPr/>
        </p:nvSpPr>
        <p:spPr>
          <a:xfrm>
            <a:off x="222722" y="216342"/>
            <a:ext cx="1630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5.</a:t>
            </a:r>
            <a:r>
              <a:rPr lang="en-US" altLang="ko-KR" sz="2400" b="1" dirty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진행현황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2F4286-A5EF-2541-893B-00588CD386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274"/>
          <a:stretch/>
        </p:blipFill>
        <p:spPr>
          <a:xfrm>
            <a:off x="960582" y="3804652"/>
            <a:ext cx="4949552" cy="19156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2BF67B-56A9-3A41-B2CD-AD53760C8FB9}"/>
              </a:ext>
            </a:extLst>
          </p:cNvPr>
          <p:cNvSpPr txBox="1"/>
          <p:nvPr/>
        </p:nvSpPr>
        <p:spPr>
          <a:xfrm>
            <a:off x="660062" y="678348"/>
            <a:ext cx="8159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: </a:t>
            </a:r>
            <a:r>
              <a:rPr kumimoji="1" lang="ko-Kore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센서</a:t>
            </a:r>
            <a:r>
              <a:rPr kumimoji="1"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융합</a:t>
            </a:r>
            <a:r>
              <a:rPr kumimoji="1"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,</a:t>
            </a:r>
            <a:r>
              <a:rPr kumimoji="1"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객체 추적</a:t>
            </a:r>
            <a:r>
              <a:rPr kumimoji="1"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,</a:t>
            </a:r>
            <a:r>
              <a:rPr kumimoji="1"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경로 계획 및 경로 추적 작업</a:t>
            </a:r>
            <a:r>
              <a:rPr kumimoji="1"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+ </a:t>
            </a:r>
            <a:r>
              <a:rPr kumimoji="1"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동시 </a:t>
            </a:r>
            <a:r>
              <a:rPr kumimoji="1"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Localization</a:t>
            </a:r>
            <a:r>
              <a:rPr kumimoji="1"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kumimoji="1"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+</a:t>
            </a:r>
            <a:r>
              <a:rPr kumimoji="1" lang="ko-KR" altLang="en-US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kumimoji="1" lang="en-US" altLang="ko-KR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Mapping</a:t>
            </a:r>
            <a:endParaRPr kumimoji="1" lang="ko-Kore-KR" altLang="en-US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F62722-86FF-AA49-8B28-1810E60BD826}"/>
              </a:ext>
            </a:extLst>
          </p:cNvPr>
          <p:cNvSpPr txBox="1"/>
          <p:nvPr/>
        </p:nvSpPr>
        <p:spPr>
          <a:xfrm>
            <a:off x="5007782" y="-560445"/>
            <a:ext cx="7338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200" dirty="0"/>
              <a:t>지역화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</a:t>
            </a:r>
            <a:r>
              <a:rPr kumimoji="1" lang="ko-Kore-KR" altLang="en-US" sz="1200" dirty="0"/>
              <a:t>바퀴</a:t>
            </a:r>
            <a:r>
              <a:rPr kumimoji="1" lang="ko-KR" altLang="en-US" sz="1200" dirty="0"/>
              <a:t> 회전 수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카메라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다른 이미지 센서의 데이터와 같은 정보 사용하여 필요한 움직임의 양을 결정</a:t>
            </a:r>
            <a:endParaRPr kumimoji="1" lang="en-US" altLang="ko-KR" sz="1200" dirty="0"/>
          </a:p>
          <a:p>
            <a:r>
              <a:rPr kumimoji="1" lang="ko-KR" altLang="en-US" sz="1200" dirty="0"/>
              <a:t>매핑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카메라와 다른 센서를 동시에 사용하여 주변 장애물에 대한 지도를 생성</a:t>
            </a:r>
            <a:endParaRPr kumimoji="1" lang="en-US" altLang="ko-KR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6E6B00-A57F-194A-8CBE-8C66FDD9070B}"/>
              </a:ext>
            </a:extLst>
          </p:cNvPr>
          <p:cNvSpPr txBox="1"/>
          <p:nvPr/>
        </p:nvSpPr>
        <p:spPr>
          <a:xfrm>
            <a:off x="780488" y="1847781"/>
            <a:ext cx="5001951" cy="10637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kumimoji="1" lang="ko-KR" altLang="en-US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카메라 및 기타 영상 센서로 획득한 데이터로 거리 값 추출</a:t>
            </a:r>
            <a:r>
              <a:rPr kumimoji="1" lang="en-US" altLang="ko-KR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kumimoji="1" lang="en-US" altLang="ko-KR" sz="5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kumimoji="1" lang="ko-KR" altLang="en-US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영상의 특징점들을 </a:t>
            </a:r>
            <a:r>
              <a:rPr kumimoji="1" lang="ko-KR" altLang="en-US" sz="1500" dirty="0" err="1">
                <a:latin typeface="a타이틀고딕1" panose="02020600000000000000" pitchFamily="18" charset="-127"/>
                <a:ea typeface="a타이틀고딕1" panose="02020600000000000000" pitchFamily="18" charset="-127"/>
              </a:rPr>
              <a:t>정합하는</a:t>
            </a:r>
            <a:r>
              <a:rPr kumimoji="1" lang="ko-KR" altLang="en-US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희소방법과 전체적인 밝기를 사용하는 조밀방법에 따라 사용되는 알고리즘 종류가 다름</a:t>
            </a:r>
            <a:r>
              <a:rPr kumimoji="1" lang="en-US" altLang="ko-KR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.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E4E456-A749-5B42-98FD-273CC793263E}"/>
              </a:ext>
            </a:extLst>
          </p:cNvPr>
          <p:cNvSpPr txBox="1"/>
          <p:nvPr/>
        </p:nvSpPr>
        <p:spPr>
          <a:xfrm>
            <a:off x="6381285" y="1753538"/>
            <a:ext cx="4877536" cy="1563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kumimoji="1" lang="ko-KR" altLang="en-US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레이저</a:t>
            </a:r>
            <a:r>
              <a:rPr kumimoji="1" lang="en-US" altLang="ko-KR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sensor</a:t>
            </a:r>
            <a:r>
              <a:rPr kumimoji="1" lang="ko-KR" altLang="en-US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로 획득한 데이터로 거리 값 추출</a:t>
            </a:r>
            <a:endParaRPr kumimoji="1" lang="en-US" altLang="ko-KR" sz="15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kumimoji="1" lang="ko-KR" altLang="en-US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레이저 센서 포인트 클라우드 데이터를 사용하여 </a:t>
            </a:r>
            <a:r>
              <a:rPr kumimoji="1" lang="ko-KR" altLang="en-US" sz="1500" dirty="0" err="1">
                <a:latin typeface="a타이틀고딕1" panose="02020600000000000000" pitchFamily="18" charset="-127"/>
                <a:ea typeface="a타이틀고딕1" panose="02020600000000000000" pitchFamily="18" charset="-127"/>
              </a:rPr>
              <a:t>고정밀</a:t>
            </a:r>
            <a:r>
              <a:rPr kumimoji="1" lang="ko-KR" altLang="en-US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거리 측정 가능</a:t>
            </a:r>
            <a:endParaRPr kumimoji="1" lang="en-US" altLang="ko-KR" sz="15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kumimoji="1" lang="ko-KR" altLang="en-US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자율주행에는 </a:t>
            </a:r>
            <a:r>
              <a:rPr kumimoji="1" lang="en-US" altLang="ko-KR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3</a:t>
            </a:r>
            <a:r>
              <a:rPr kumimoji="1" lang="ko-KR" altLang="en-US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차원 라이다 포인트 클라우드를 이용하는 </a:t>
            </a:r>
            <a:r>
              <a:rPr kumimoji="1" lang="en-US" altLang="ko-KR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SLAM</a:t>
            </a:r>
            <a:r>
              <a:rPr kumimoji="1" lang="ko-KR" altLang="en-US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이 사용됨</a:t>
            </a:r>
            <a:r>
              <a:rPr kumimoji="1" lang="en-US" altLang="ko-KR" sz="15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803F5F-61B4-E048-BC01-4DD97B597917}"/>
              </a:ext>
            </a:extLst>
          </p:cNvPr>
          <p:cNvSpPr txBox="1"/>
          <p:nvPr/>
        </p:nvSpPr>
        <p:spPr>
          <a:xfrm>
            <a:off x="574726" y="1274998"/>
            <a:ext cx="22156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시각적</a:t>
            </a:r>
            <a:r>
              <a:rPr kumimoji="1" lang="ko-KR" altLang="en-US" sz="1600" b="1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 </a:t>
            </a:r>
            <a:r>
              <a:rPr kumimoji="1" lang="en-US" altLang="ko-KR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SLAM (</a:t>
            </a:r>
            <a:r>
              <a:rPr kumimoji="1" lang="en-US" altLang="ko-KR" sz="1600" b="1" dirty="0" err="1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vSLAM</a:t>
            </a:r>
            <a:r>
              <a:rPr kumimoji="1" lang="en-US" altLang="ko-KR" sz="1600" b="1" dirty="0">
                <a:highlight>
                  <a:srgbClr val="FFF2CC"/>
                </a:highlight>
              </a:rPr>
              <a:t>)</a:t>
            </a:r>
            <a:endParaRPr kumimoji="1" lang="ko-Kore-KR" altLang="en-US" sz="1600" b="1" dirty="0">
              <a:highlight>
                <a:srgbClr val="FFF2CC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94326C-084F-0A5D-3BF0-49B0BB8D1CF2}"/>
              </a:ext>
            </a:extLst>
          </p:cNvPr>
          <p:cNvSpPr txBox="1"/>
          <p:nvPr/>
        </p:nvSpPr>
        <p:spPr>
          <a:xfrm>
            <a:off x="1682562" y="277897"/>
            <a:ext cx="6204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_ SLAM (Simultaneous Localization And Mapping)</a:t>
            </a:r>
            <a:endParaRPr lang="ko-KR" altLang="en-US" sz="2000" dirty="0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319CF78-1CEA-306A-CE9C-78B9DBE76AA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4" t="4043" r="3790" b="16741"/>
          <a:stretch/>
        </p:blipFill>
        <p:spPr>
          <a:xfrm>
            <a:off x="8063346" y="3527913"/>
            <a:ext cx="3017633" cy="208941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90C3798-25F9-A802-ADF4-0995443F742D}"/>
              </a:ext>
            </a:extLst>
          </p:cNvPr>
          <p:cNvSpPr txBox="1"/>
          <p:nvPr/>
        </p:nvSpPr>
        <p:spPr>
          <a:xfrm>
            <a:off x="638377" y="3479329"/>
            <a:ext cx="16546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SLAM </a:t>
            </a:r>
            <a:r>
              <a:rPr kumimoji="1" lang="ko-KR" altLang="en-US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처리 흐름</a:t>
            </a:r>
            <a:endParaRPr kumimoji="1" lang="ko-Kore-KR" altLang="en-US" sz="1600" b="1" dirty="0">
              <a:highlight>
                <a:srgbClr val="FFF2CC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D3EBA9-37D7-C7AB-0689-A98E53D54671}"/>
              </a:ext>
            </a:extLst>
          </p:cNvPr>
          <p:cNvSpPr txBox="1"/>
          <p:nvPr/>
        </p:nvSpPr>
        <p:spPr>
          <a:xfrm>
            <a:off x="6187628" y="1350585"/>
            <a:ext cx="13548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라이다 </a:t>
            </a:r>
            <a:r>
              <a:rPr kumimoji="1" lang="en-US" altLang="ko-KR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SLAM</a:t>
            </a:r>
            <a:endParaRPr kumimoji="1" lang="ko-Kore-KR" altLang="en-US" sz="1600" b="1" dirty="0">
              <a:highlight>
                <a:srgbClr val="FFF2CC"/>
              </a:highligh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BABEC4-E100-2187-436F-048E5D39D204}"/>
              </a:ext>
            </a:extLst>
          </p:cNvPr>
          <p:cNvSpPr txBox="1"/>
          <p:nvPr/>
        </p:nvSpPr>
        <p:spPr>
          <a:xfrm>
            <a:off x="6187628" y="3479329"/>
            <a:ext cx="20142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3</a:t>
            </a:r>
            <a:r>
              <a:rPr kumimoji="1" lang="ko-KR" altLang="en-US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차원 라이다 </a:t>
            </a:r>
            <a:r>
              <a:rPr kumimoji="1" lang="en-US" altLang="ko-KR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SLAM</a:t>
            </a:r>
            <a:endParaRPr kumimoji="1" lang="ko-Kore-KR" altLang="en-US" sz="1600" b="1" dirty="0">
              <a:highlight>
                <a:srgbClr val="FFF2CC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45847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0FA6C79F-C4E4-15D9-E510-4ECDB7F8A22F}"/>
              </a:ext>
            </a:extLst>
          </p:cNvPr>
          <p:cNvSpPr/>
          <p:nvPr/>
        </p:nvSpPr>
        <p:spPr>
          <a:xfrm>
            <a:off x="798276" y="938388"/>
            <a:ext cx="10857357" cy="4755552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417310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C11A7A3-F749-4E23-98E2-BA0B49360A5E}"/>
              </a:ext>
            </a:extLst>
          </p:cNvPr>
          <p:cNvSpPr/>
          <p:nvPr/>
        </p:nvSpPr>
        <p:spPr>
          <a:xfrm>
            <a:off x="798276" y="5691736"/>
            <a:ext cx="10857357" cy="725574"/>
          </a:xfrm>
          <a:prstGeom prst="rect">
            <a:avLst/>
          </a:prstGeom>
          <a:solidFill>
            <a:srgbClr val="4C70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OpenCV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를 활용하여 </a:t>
            </a:r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Object Detection 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및 </a:t>
            </a:r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Segmentation 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진행 계획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03FEF4-2201-D657-ECAE-04689FA1DE40}"/>
              </a:ext>
            </a:extLst>
          </p:cNvPr>
          <p:cNvSpPr txBox="1"/>
          <p:nvPr/>
        </p:nvSpPr>
        <p:spPr>
          <a:xfrm>
            <a:off x="1701033" y="277897"/>
            <a:ext cx="36497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_ Object Detection (OpenCV)</a:t>
            </a:r>
            <a:endParaRPr lang="ko-KR" altLang="en-US" sz="2000" dirty="0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9AFAB62-95CD-B649-49F9-5B4020F96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852" y="1121709"/>
            <a:ext cx="2079634" cy="2561416"/>
          </a:xfrm>
          <a:prstGeom prst="rect">
            <a:avLst/>
          </a:prstGeom>
        </p:spPr>
      </p:pic>
      <p:sp>
        <p:nvSpPr>
          <p:cNvPr id="10" name="TextBox 14">
            <a:extLst>
              <a:ext uri="{FF2B5EF4-FFF2-40B4-BE49-F238E27FC236}">
                <a16:creationId xmlns:a16="http://schemas.microsoft.com/office/drawing/2014/main" id="{67D23027-C005-542B-88CA-D7632484F023}"/>
              </a:ext>
            </a:extLst>
          </p:cNvPr>
          <p:cNvSpPr txBox="1"/>
          <p:nvPr/>
        </p:nvSpPr>
        <p:spPr>
          <a:xfrm>
            <a:off x="1084349" y="4007524"/>
            <a:ext cx="4605253" cy="1526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실시간 이미지 및 영상 프로세싱 라이브러리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Python, C++, Java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등다양한 개발 환경 지원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Windows, Linux, Mac OS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등 다양한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OS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지원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객체 검출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,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객체 인식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,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객체 추적 등 여러 문제 해결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894D2585-F790-72E4-5236-2AD528BA6DD1}"/>
              </a:ext>
            </a:extLst>
          </p:cNvPr>
          <p:cNvSpPr txBox="1"/>
          <p:nvPr/>
        </p:nvSpPr>
        <p:spPr>
          <a:xfrm>
            <a:off x="1289834" y="3716897"/>
            <a:ext cx="43319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Open Source Computer Vision</a:t>
            </a:r>
            <a:endParaRPr lang="ko-KR" altLang="en-US" b="1" dirty="0">
              <a:highlight>
                <a:srgbClr val="FFF2CC"/>
              </a:highlight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pic>
        <p:nvPicPr>
          <p:cNvPr id="19" name="Picture 4" descr="image task">
            <a:extLst>
              <a:ext uri="{FF2B5EF4-FFF2-40B4-BE49-F238E27FC236}">
                <a16:creationId xmlns:a16="http://schemas.microsoft.com/office/drawing/2014/main" id="{CEF9064E-C667-D5D7-754E-90F9878CB0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6954" y="1004807"/>
            <a:ext cx="4638975" cy="2712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14">
            <a:extLst>
              <a:ext uri="{FF2B5EF4-FFF2-40B4-BE49-F238E27FC236}">
                <a16:creationId xmlns:a16="http://schemas.microsoft.com/office/drawing/2014/main" id="{B9010A25-DD5C-3EB5-3DFE-26349EA80BA6}"/>
              </a:ext>
            </a:extLst>
          </p:cNvPr>
          <p:cNvSpPr txBox="1"/>
          <p:nvPr/>
        </p:nvSpPr>
        <p:spPr>
          <a:xfrm>
            <a:off x="5750559" y="3729895"/>
            <a:ext cx="6133269" cy="1526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Object Detection</a:t>
            </a:r>
            <a:endParaRPr lang="ko-KR" altLang="en-US" sz="1600" b="1" dirty="0">
              <a:highlight>
                <a:srgbClr val="FFF2CC"/>
              </a:highlight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물체가 있는 위치를 찾아서 물체에 대해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Boxing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하는 것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Segmentation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이미지를 픽셀 단위로 구분해 각 픽셀이 어떤 클래스인지 </a:t>
            </a:r>
            <a:r>
              <a:rPr lang="ko-KR" altLang="en-US" sz="1600" dirty="0" err="1">
                <a:latin typeface="a타이틀고딕1" panose="02020600000000000000" pitchFamily="18" charset="-127"/>
                <a:ea typeface="a타이틀고딕1" panose="02020600000000000000" pitchFamily="18" charset="-127"/>
              </a:rPr>
              <a:t>구분하는것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703058-E389-59AE-AD3F-1800737A3DE6}"/>
              </a:ext>
            </a:extLst>
          </p:cNvPr>
          <p:cNvSpPr txBox="1"/>
          <p:nvPr/>
        </p:nvSpPr>
        <p:spPr>
          <a:xfrm>
            <a:off x="222722" y="216342"/>
            <a:ext cx="1630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5.</a:t>
            </a:r>
            <a:r>
              <a:rPr lang="en-US" altLang="ko-KR" sz="2400" b="1" dirty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진행현황</a:t>
            </a:r>
          </a:p>
        </p:txBody>
      </p:sp>
    </p:spTree>
    <p:extLst>
      <p:ext uri="{BB962C8B-B14F-4D97-AF65-F5344CB8AC3E}">
        <p14:creationId xmlns:p14="http://schemas.microsoft.com/office/powerpoint/2010/main" val="1453406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EAE6029-0111-2A7A-FA64-2053CAA6A341}"/>
              </a:ext>
            </a:extLst>
          </p:cNvPr>
          <p:cNvSpPr/>
          <p:nvPr/>
        </p:nvSpPr>
        <p:spPr>
          <a:xfrm>
            <a:off x="794995" y="978721"/>
            <a:ext cx="10857357" cy="4755552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417310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C11A7A3-F749-4E23-98E2-BA0B49360A5E}"/>
              </a:ext>
            </a:extLst>
          </p:cNvPr>
          <p:cNvSpPr/>
          <p:nvPr/>
        </p:nvSpPr>
        <p:spPr>
          <a:xfrm>
            <a:off x="798276" y="5691736"/>
            <a:ext cx="10857357" cy="725574"/>
          </a:xfrm>
          <a:prstGeom prst="rect">
            <a:avLst/>
          </a:prstGeom>
          <a:solidFill>
            <a:srgbClr val="4C70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YOLO, YOLACT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를</a:t>
            </a:r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활용하여 빠르고 정확한 딥러닝 객체 탐지 구현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03FEF4-2201-D657-ECAE-04689FA1DE40}"/>
              </a:ext>
            </a:extLst>
          </p:cNvPr>
          <p:cNvSpPr txBox="1"/>
          <p:nvPr/>
        </p:nvSpPr>
        <p:spPr>
          <a:xfrm>
            <a:off x="1701034" y="291369"/>
            <a:ext cx="36772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_ Object Detection (YOLACT)</a:t>
            </a:r>
            <a:endParaRPr lang="ko-KR" altLang="en-US" sz="2000" dirty="0">
              <a:latin typeface="a타이틀고딕3" panose="02020600000000000000" pitchFamily="18" charset="-127"/>
              <a:ea typeface="a타이틀고딕3" panose="02020600000000000000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4A5A8C-D7D2-ECBD-0C0F-0ECBF135C376}"/>
              </a:ext>
            </a:extLst>
          </p:cNvPr>
          <p:cNvSpPr txBox="1"/>
          <p:nvPr/>
        </p:nvSpPr>
        <p:spPr>
          <a:xfrm>
            <a:off x="222722" y="216342"/>
            <a:ext cx="1630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5.</a:t>
            </a:r>
            <a:r>
              <a:rPr lang="en-US" altLang="ko-KR" sz="2400" b="1" dirty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진행현황</a:t>
            </a:r>
          </a:p>
        </p:txBody>
      </p:sp>
      <p:pic>
        <p:nvPicPr>
          <p:cNvPr id="9" name="그림 8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9450AB22-DE0C-0EFF-D9CA-48AB935C2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8" r="7565"/>
          <a:stretch/>
        </p:blipFill>
        <p:spPr>
          <a:xfrm>
            <a:off x="1257300" y="1071015"/>
            <a:ext cx="3819082" cy="2587425"/>
          </a:xfrm>
          <a:prstGeom prst="rect">
            <a:avLst/>
          </a:prstGeom>
        </p:spPr>
      </p:pic>
      <p:sp>
        <p:nvSpPr>
          <p:cNvPr id="17" name="TextBox 14">
            <a:extLst>
              <a:ext uri="{FF2B5EF4-FFF2-40B4-BE49-F238E27FC236}">
                <a16:creationId xmlns:a16="http://schemas.microsoft.com/office/drawing/2014/main" id="{6E7AA7BB-4D84-4BCF-31F8-3B02150F0AE2}"/>
              </a:ext>
            </a:extLst>
          </p:cNvPr>
          <p:cNvSpPr txBox="1"/>
          <p:nvPr/>
        </p:nvSpPr>
        <p:spPr>
          <a:xfrm>
            <a:off x="895097" y="4001944"/>
            <a:ext cx="4993808" cy="2634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널리 알려진 물체 인식 기술인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YOLO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에서 영감을 얻음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Instance Segmentation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문제를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Real-time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으로 해결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전체 이미지에 대해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Non-local Prototype Mask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생성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각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Instance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별로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Mask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의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Coefficients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를 예측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sp>
        <p:nvSpPr>
          <p:cNvPr id="18" name="TextBox 13">
            <a:extLst>
              <a:ext uri="{FF2B5EF4-FFF2-40B4-BE49-F238E27FC236}">
                <a16:creationId xmlns:a16="http://schemas.microsoft.com/office/drawing/2014/main" id="{9714862F-6602-3EF0-4907-CE3780B7C285}"/>
              </a:ext>
            </a:extLst>
          </p:cNvPr>
          <p:cNvSpPr txBox="1"/>
          <p:nvPr/>
        </p:nvSpPr>
        <p:spPr>
          <a:xfrm>
            <a:off x="1285870" y="3711316"/>
            <a:ext cx="43319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You Only Look At </a:t>
            </a:r>
            <a:r>
              <a:rPr lang="en-US" altLang="ko-KR" b="1" dirty="0" err="1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CoefficienTs</a:t>
            </a:r>
            <a:endParaRPr lang="ko-KR" altLang="en-US" b="1" dirty="0">
              <a:highlight>
                <a:srgbClr val="FFF2CC"/>
              </a:highlight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A6AFBB0-AACD-1FB1-F1B0-D6F82910D3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904" y="1123727"/>
            <a:ext cx="5264824" cy="2513091"/>
          </a:xfrm>
          <a:prstGeom prst="rect">
            <a:avLst/>
          </a:prstGeom>
        </p:spPr>
      </p:pic>
      <p:sp>
        <p:nvSpPr>
          <p:cNvPr id="7" name="TextBox 14">
            <a:extLst>
              <a:ext uri="{FF2B5EF4-FFF2-40B4-BE49-F238E27FC236}">
                <a16:creationId xmlns:a16="http://schemas.microsoft.com/office/drawing/2014/main" id="{A99B0675-C427-214C-8A60-427EF485E7B7}"/>
              </a:ext>
            </a:extLst>
          </p:cNvPr>
          <p:cNvSpPr txBox="1"/>
          <p:nvPr/>
        </p:nvSpPr>
        <p:spPr>
          <a:xfrm>
            <a:off x="5843158" y="3729895"/>
            <a:ext cx="6133269" cy="1526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Semantic Segmentation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물체를 구분한 뒤 각각의 물체가 어떤 클래스인지 구분 </a:t>
            </a:r>
            <a:r>
              <a:rPr lang="ko-KR" altLang="en-US" sz="1600" dirty="0" err="1">
                <a:latin typeface="a타이틀고딕1" panose="02020600000000000000" pitchFamily="18" charset="-127"/>
                <a:ea typeface="a타이틀고딕1" panose="02020600000000000000" pitchFamily="18" charset="-127"/>
              </a:rPr>
              <a:t>하는것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600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Instance Segmentation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9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●</a:t>
            </a:r>
            <a:r>
              <a:rPr lang="en-US" altLang="ko-KR" sz="14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같은 클래스이더라도 다른 것이라면 구분하는 것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490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E5FF306-2007-DB29-A861-A4BC856C176E}"/>
              </a:ext>
            </a:extLst>
          </p:cNvPr>
          <p:cNvSpPr/>
          <p:nvPr/>
        </p:nvSpPr>
        <p:spPr>
          <a:xfrm>
            <a:off x="663908" y="964671"/>
            <a:ext cx="10850393" cy="4755552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B8AD1B9-4C07-4CF2-A991-C574EC5A9BF2}"/>
              </a:ext>
            </a:extLst>
          </p:cNvPr>
          <p:cNvSpPr/>
          <p:nvPr/>
        </p:nvSpPr>
        <p:spPr>
          <a:xfrm>
            <a:off x="663908" y="5720223"/>
            <a:ext cx="10850393" cy="725574"/>
          </a:xfrm>
          <a:prstGeom prst="rect">
            <a:avLst/>
          </a:prstGeom>
          <a:solidFill>
            <a:srgbClr val="3860A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생산가능인구 감소에 따른 노동력 감소</a:t>
            </a:r>
            <a:r>
              <a:rPr lang="en-US" altLang="ko-KR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그리고 안전사고 증가로 건설기계 시장은 무인화</a:t>
            </a:r>
            <a:r>
              <a:rPr lang="en-US" altLang="ko-KR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, </a:t>
            </a:r>
            <a:r>
              <a:rPr lang="ko-KR" altLang="en-US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자동화로 변화</a:t>
            </a:r>
            <a:endParaRPr lang="en-US" altLang="ko-KR" b="1" dirty="0">
              <a:solidFill>
                <a:schemeClr val="bg1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417310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1431DD-710E-8BB1-A297-F6BD1D5B3420}"/>
              </a:ext>
            </a:extLst>
          </p:cNvPr>
          <p:cNvSpPr txBox="1"/>
          <p:nvPr/>
        </p:nvSpPr>
        <p:spPr>
          <a:xfrm>
            <a:off x="1027829" y="1137777"/>
            <a:ext cx="3770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생산가능인구 감소에 따른 노동력 감소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DC5FD8-EB62-7DB8-4934-0425D59171BC}"/>
              </a:ext>
            </a:extLst>
          </p:cNvPr>
          <p:cNvSpPr txBox="1"/>
          <p:nvPr/>
        </p:nvSpPr>
        <p:spPr>
          <a:xfrm>
            <a:off x="222722" y="216342"/>
            <a:ext cx="2359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1.</a:t>
            </a:r>
            <a:r>
              <a:rPr lang="en-US" altLang="ko-KR" sz="2400" b="1" dirty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주제 선정 이유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A720D328-9201-4C57-BD54-A0E733B3E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829" y="1661423"/>
            <a:ext cx="3899160" cy="372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[특별기획]안전한 대한민국을 만들자-(4)산업안전 산재 사고사망을 줄이자">
            <a:extLst>
              <a:ext uri="{FF2B5EF4-FFF2-40B4-BE49-F238E27FC236}">
                <a16:creationId xmlns:a16="http://schemas.microsoft.com/office/drawing/2014/main" id="{1C145740-C7E9-43C6-9546-F3AF3214AF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1" b="42"/>
          <a:stretch/>
        </p:blipFill>
        <p:spPr bwMode="auto">
          <a:xfrm>
            <a:off x="5123276" y="1725780"/>
            <a:ext cx="6123705" cy="3406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3F2FB07-4AC4-4214-9452-031D84A5907D}"/>
              </a:ext>
            </a:extLst>
          </p:cNvPr>
          <p:cNvSpPr txBox="1"/>
          <p:nvPr/>
        </p:nvSpPr>
        <p:spPr>
          <a:xfrm>
            <a:off x="6050311" y="1137777"/>
            <a:ext cx="4312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안전사고 증가와 그에 따른 경제적 손실 증가</a:t>
            </a:r>
          </a:p>
        </p:txBody>
      </p:sp>
    </p:spTree>
    <p:extLst>
      <p:ext uri="{BB962C8B-B14F-4D97-AF65-F5344CB8AC3E}">
        <p14:creationId xmlns:p14="http://schemas.microsoft.com/office/powerpoint/2010/main" val="1868784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8C8A8AE1-60A2-4182-83FA-EE3B63FB85AE}"/>
              </a:ext>
            </a:extLst>
          </p:cNvPr>
          <p:cNvSpPr/>
          <p:nvPr/>
        </p:nvSpPr>
        <p:spPr>
          <a:xfrm>
            <a:off x="802092" y="964671"/>
            <a:ext cx="10589285" cy="4755552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B8AD1B9-4C07-4CF2-A991-C574EC5A9BF2}"/>
              </a:ext>
            </a:extLst>
          </p:cNvPr>
          <p:cNvSpPr/>
          <p:nvPr/>
        </p:nvSpPr>
        <p:spPr>
          <a:xfrm>
            <a:off x="802093" y="5720223"/>
            <a:ext cx="10589284" cy="725574"/>
          </a:xfrm>
          <a:prstGeom prst="rect">
            <a:avLst/>
          </a:prstGeom>
          <a:solidFill>
            <a:srgbClr val="3860A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기술 발전에 따라 건설 기계 시장의 첨단 불도저 수요 증대</a:t>
            </a:r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417310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0" name="TextBox 14">
            <a:extLst>
              <a:ext uri="{FF2B5EF4-FFF2-40B4-BE49-F238E27FC236}">
                <a16:creationId xmlns:a16="http://schemas.microsoft.com/office/drawing/2014/main" id="{FF9BE2D3-22C7-60CD-A32F-A84E59D498BE}"/>
              </a:ext>
            </a:extLst>
          </p:cNvPr>
          <p:cNvSpPr txBox="1"/>
          <p:nvPr/>
        </p:nvSpPr>
        <p:spPr>
          <a:xfrm>
            <a:off x="6767920" y="1465175"/>
            <a:ext cx="4353412" cy="1526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중장비 운용과 관리에 필요한 정보 파악 필요 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4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차 산업혁명에 부합하는 중장비 개발 증대 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기존 중장비 운용사들의 </a:t>
            </a:r>
            <a:r>
              <a:rPr lang="en-US" altLang="ko-KR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IT </a:t>
            </a: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지식 관심도 저하로 인한 첨단 건설 기기 운용 부재 </a:t>
            </a:r>
            <a:endParaRPr lang="en-US" altLang="ko-KR" sz="1600" dirty="0">
              <a:latin typeface="a타이틀고딕1" panose="02020600000000000000" pitchFamily="18" charset="-127"/>
              <a:ea typeface="a타이틀고딕1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3C049C-DD66-4447-DA00-8F4399D70AEC}"/>
              </a:ext>
            </a:extLst>
          </p:cNvPr>
          <p:cNvSpPr txBox="1"/>
          <p:nvPr/>
        </p:nvSpPr>
        <p:spPr>
          <a:xfrm>
            <a:off x="6967476" y="5100191"/>
            <a:ext cx="2860015" cy="363176"/>
          </a:xfrm>
          <a:prstGeom prst="rect">
            <a:avLst/>
          </a:prstGeom>
          <a:solidFill>
            <a:srgbClr val="BF1717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ko-KR" sz="16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&gt;&gt;&gt; </a:t>
            </a:r>
            <a:r>
              <a:rPr lang="ko-KR" altLang="en-US" sz="16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작업 효율성 향상</a:t>
            </a:r>
            <a:r>
              <a:rPr lang="en-US" altLang="ko-KR" sz="16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, </a:t>
            </a:r>
            <a:r>
              <a:rPr lang="ko-KR" altLang="en-US" sz="1600" b="1" dirty="0">
                <a:solidFill>
                  <a:schemeClr val="bg1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안전 강화</a:t>
            </a:r>
            <a:endParaRPr lang="en-US" altLang="ko-KR" sz="1600" b="1" dirty="0">
              <a:solidFill>
                <a:schemeClr val="bg1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A4B3F9-1B76-3E3C-4729-BB29FE3A1A46}"/>
              </a:ext>
            </a:extLst>
          </p:cNvPr>
          <p:cNvSpPr txBox="1"/>
          <p:nvPr/>
        </p:nvSpPr>
        <p:spPr>
          <a:xfrm>
            <a:off x="6767920" y="3066248"/>
            <a:ext cx="3818554" cy="39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altLang="ko-KR" dirty="0">
                <a:solidFill>
                  <a:schemeClr val="tx1"/>
                </a:solidFill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AI</a:t>
            </a:r>
            <a:r>
              <a:rPr lang="ko-KR" altLang="en-US" dirty="0">
                <a:solidFill>
                  <a:schemeClr val="tx1"/>
                </a:solidFill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 활용하여</a:t>
            </a:r>
            <a:r>
              <a:rPr lang="ko-KR" altLang="en-US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 건설 작업 효율 향상</a:t>
            </a:r>
            <a:endParaRPr lang="en-US" altLang="ko-KR" dirty="0">
              <a:solidFill>
                <a:schemeClr val="tx1"/>
              </a:solidFill>
              <a:highlight>
                <a:srgbClr val="FFF2CC"/>
              </a:highlight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21" name="TextBox 14">
            <a:extLst>
              <a:ext uri="{FF2B5EF4-FFF2-40B4-BE49-F238E27FC236}">
                <a16:creationId xmlns:a16="http://schemas.microsoft.com/office/drawing/2014/main" id="{1339F219-77D7-4AEA-B15F-100D94AC330F}"/>
              </a:ext>
            </a:extLst>
          </p:cNvPr>
          <p:cNvSpPr txBox="1"/>
          <p:nvPr/>
        </p:nvSpPr>
        <p:spPr>
          <a:xfrm>
            <a:off x="6816345" y="3522053"/>
            <a:ext cx="4433546" cy="1526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하루 작업량을 개량된 수치로 확인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작업 현장에서의 안전 강화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dirty="0">
                <a:latin typeface="a타이틀고딕1" panose="02020600000000000000" pitchFamily="18" charset="-127"/>
                <a:ea typeface="a타이틀고딕1" panose="02020600000000000000" pitchFamily="18" charset="-127"/>
              </a:rPr>
              <a:t>운전자가 별도 측량자의 도움 없이 신속 정밀하게 작업 가능</a:t>
            </a: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640378FC-FD39-F2D9-B145-3D0F41D521E5}"/>
              </a:ext>
            </a:extLst>
          </p:cNvPr>
          <p:cNvSpPr txBox="1"/>
          <p:nvPr/>
        </p:nvSpPr>
        <p:spPr>
          <a:xfrm>
            <a:off x="6662914" y="1078441"/>
            <a:ext cx="44584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300" i="1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 </a:t>
            </a:r>
            <a:r>
              <a:rPr lang="ko-KR" altLang="en-US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숙련된 장비 운용사들의 </a:t>
            </a:r>
            <a:r>
              <a:rPr lang="en-US" altLang="ko-KR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IT</a:t>
            </a:r>
            <a:r>
              <a:rPr lang="ko-KR" altLang="en-US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 정보 필요성 부재  </a:t>
            </a:r>
            <a:endParaRPr lang="ko-KR" altLang="en-US" sz="1300" dirty="0">
              <a:highlight>
                <a:srgbClr val="FFF2CC"/>
              </a:highlight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1431DD-710E-8BB1-A297-F6BD1D5B3420}"/>
              </a:ext>
            </a:extLst>
          </p:cNvPr>
          <p:cNvSpPr txBox="1"/>
          <p:nvPr/>
        </p:nvSpPr>
        <p:spPr>
          <a:xfrm>
            <a:off x="1638051" y="1078441"/>
            <a:ext cx="3931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중장비업계에 </a:t>
            </a:r>
            <a:r>
              <a:rPr lang="en-US" altLang="ko-KR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AI </a:t>
            </a:r>
            <a:r>
              <a:rPr lang="ko-KR" altLang="en-US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신기술 접목 수요 확대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FA44F9A-B99C-4E55-BF31-EE659B75A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076" y="1565899"/>
            <a:ext cx="5162849" cy="37566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082901-B504-2F99-7F37-623FE956A459}"/>
              </a:ext>
            </a:extLst>
          </p:cNvPr>
          <p:cNvSpPr txBox="1"/>
          <p:nvPr/>
        </p:nvSpPr>
        <p:spPr>
          <a:xfrm>
            <a:off x="222722" y="216342"/>
            <a:ext cx="2359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1.</a:t>
            </a:r>
            <a:r>
              <a:rPr lang="en-US" altLang="ko-KR" sz="2400" b="1" dirty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주제 선정 이유</a:t>
            </a:r>
          </a:p>
        </p:txBody>
      </p:sp>
    </p:spTree>
    <p:extLst>
      <p:ext uri="{BB962C8B-B14F-4D97-AF65-F5344CB8AC3E}">
        <p14:creationId xmlns:p14="http://schemas.microsoft.com/office/powerpoint/2010/main" val="303337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37B04DB-BE3E-D965-29FE-3DAE8D66BA85}"/>
              </a:ext>
            </a:extLst>
          </p:cNvPr>
          <p:cNvSpPr/>
          <p:nvPr/>
        </p:nvSpPr>
        <p:spPr>
          <a:xfrm>
            <a:off x="5946746" y="964671"/>
            <a:ext cx="4942926" cy="4755552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C8A8AE1-60A2-4182-83FA-EE3B63FB85AE}"/>
              </a:ext>
            </a:extLst>
          </p:cNvPr>
          <p:cNvSpPr/>
          <p:nvPr/>
        </p:nvSpPr>
        <p:spPr>
          <a:xfrm>
            <a:off x="802093" y="964671"/>
            <a:ext cx="4942926" cy="4755552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417310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21" name="TextBox 14">
            <a:extLst>
              <a:ext uri="{FF2B5EF4-FFF2-40B4-BE49-F238E27FC236}">
                <a16:creationId xmlns:a16="http://schemas.microsoft.com/office/drawing/2014/main" id="{1339F219-77D7-4AEA-B15F-100D94AC330F}"/>
              </a:ext>
            </a:extLst>
          </p:cNvPr>
          <p:cNvSpPr txBox="1"/>
          <p:nvPr/>
        </p:nvSpPr>
        <p:spPr>
          <a:xfrm>
            <a:off x="977986" y="3730126"/>
            <a:ext cx="4623091" cy="16446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Vision based SLAM </a:t>
            </a:r>
          </a:p>
          <a:p>
            <a:pPr>
              <a:lnSpc>
                <a:spcPct val="120000"/>
              </a:lnSpc>
              <a:defRPr/>
            </a:pPr>
            <a:r>
              <a:rPr lang="en-US" altLang="ko-KR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    : </a:t>
            </a:r>
            <a:r>
              <a:rPr lang="ko-KR" altLang="en-US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카메라를</a:t>
            </a:r>
            <a:r>
              <a:rPr lang="en-US" altLang="ko-KR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 </a:t>
            </a:r>
            <a:r>
              <a:rPr lang="ko-KR" altLang="en-US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이용해 </a:t>
            </a:r>
            <a:r>
              <a:rPr lang="ko-KR" altLang="en-US" sz="1500" b="0" i="0" dirty="0" err="1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거리값</a:t>
            </a:r>
            <a:r>
              <a:rPr lang="ko-KR" altLang="en-US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 추출하고 추출된 </a:t>
            </a:r>
            <a:r>
              <a:rPr lang="ko-KR" altLang="en-US" sz="1500" b="0" i="0" dirty="0" err="1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거리값</a:t>
            </a:r>
            <a:r>
              <a:rPr lang="ko-KR" altLang="en-US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 </a:t>
            </a:r>
            <a:endParaRPr lang="en-US" altLang="ko-KR" sz="1500" b="0" i="0" dirty="0">
              <a:solidFill>
                <a:srgbClr val="000000"/>
              </a:solidFill>
              <a:effectLst/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  <a:p>
            <a:pPr>
              <a:lnSpc>
                <a:spcPct val="120000"/>
              </a:lnSpc>
              <a:defRPr/>
            </a:pPr>
            <a:r>
              <a:rPr lang="en-US" altLang="ko-KR" sz="1500" dirty="0">
                <a:solidFill>
                  <a:srgbClr val="000000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      </a:t>
            </a:r>
            <a:r>
              <a:rPr lang="ko-KR" altLang="en-US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기반으로 </a:t>
            </a:r>
            <a:r>
              <a:rPr lang="en-US" altLang="ko-KR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SLAM </a:t>
            </a:r>
            <a:r>
              <a:rPr lang="ko-KR" altLang="en-US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수행하는 알고리즘</a:t>
            </a:r>
            <a:endParaRPr lang="en-US" altLang="ko-KR" sz="1500" b="0" i="0" dirty="0">
              <a:solidFill>
                <a:srgbClr val="000000"/>
              </a:solidFill>
              <a:effectLst/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dirty="0">
                <a:solidFill>
                  <a:srgbClr val="000000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LIDAR</a:t>
            </a:r>
            <a:r>
              <a:rPr lang="ko-KR" altLang="en-US" sz="1500" dirty="0">
                <a:solidFill>
                  <a:srgbClr val="000000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 사용</a:t>
            </a:r>
            <a:endParaRPr lang="en-US" altLang="ko-KR" sz="1500" dirty="0">
              <a:solidFill>
                <a:srgbClr val="000000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SLAM </a:t>
            </a:r>
            <a:r>
              <a:rPr lang="ko-KR" altLang="en-US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라이브러리 중</a:t>
            </a:r>
            <a:r>
              <a:rPr lang="en-US" altLang="ko-KR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, Google cartographer </a:t>
            </a:r>
            <a:r>
              <a:rPr lang="ko-KR" altLang="en-US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사용</a:t>
            </a:r>
            <a:endParaRPr lang="en-US" altLang="ko-KR" sz="1500" b="0" i="0" dirty="0">
              <a:solidFill>
                <a:srgbClr val="000000"/>
              </a:solidFill>
              <a:effectLst/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640378FC-FD39-F2D9-B145-3D0F41D521E5}"/>
              </a:ext>
            </a:extLst>
          </p:cNvPr>
          <p:cNvSpPr txBox="1"/>
          <p:nvPr/>
        </p:nvSpPr>
        <p:spPr>
          <a:xfrm>
            <a:off x="6020637" y="1153355"/>
            <a:ext cx="2208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 18</a:t>
            </a:r>
            <a:r>
              <a:rPr lang="ko-KR" altLang="en-US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기 </a:t>
            </a:r>
            <a:r>
              <a:rPr lang="en-US" altLang="ko-KR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A4</a:t>
            </a:r>
            <a:r>
              <a:rPr lang="ko-KR" altLang="en-US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조 </a:t>
            </a:r>
            <a:r>
              <a:rPr lang="en-US" altLang="ko-KR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Po</a:t>
            </a:r>
            <a:r>
              <a:rPr lang="ko-KR" altLang="en-US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가요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1431DD-710E-8BB1-A297-F6BD1D5B3420}"/>
              </a:ext>
            </a:extLst>
          </p:cNvPr>
          <p:cNvSpPr txBox="1"/>
          <p:nvPr/>
        </p:nvSpPr>
        <p:spPr>
          <a:xfrm>
            <a:off x="912170" y="1153355"/>
            <a:ext cx="1920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16</a:t>
            </a:r>
            <a:r>
              <a:rPr lang="ko-KR" altLang="en-US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기 </a:t>
            </a:r>
            <a:r>
              <a:rPr lang="en-US" altLang="ko-KR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A1</a:t>
            </a:r>
            <a:r>
              <a:rPr lang="ko-KR" altLang="en-US" b="1" dirty="0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조 </a:t>
            </a:r>
            <a:r>
              <a:rPr lang="ko-KR" altLang="en-US" b="1" dirty="0" err="1"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포팡맨</a:t>
            </a:r>
            <a:endParaRPr lang="ko-KR" altLang="en-US" b="1" dirty="0">
              <a:highlight>
                <a:srgbClr val="FFF2CC"/>
              </a:highlight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DC5FD8-EB62-7DB8-4934-0425D59171BC}"/>
              </a:ext>
            </a:extLst>
          </p:cNvPr>
          <p:cNvSpPr txBox="1"/>
          <p:nvPr/>
        </p:nvSpPr>
        <p:spPr>
          <a:xfrm>
            <a:off x="222722" y="216342"/>
            <a:ext cx="1994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2.</a:t>
            </a:r>
            <a:r>
              <a:rPr lang="en-US" altLang="ko-KR" sz="2400" b="1" dirty="0">
                <a:latin typeface="a타이틀고딕3" panose="02020600000000000000" pitchFamily="18" charset="-127"/>
                <a:ea typeface="a타이틀고딕3" panose="02020600000000000000" pitchFamily="18" charset="-127"/>
              </a:rPr>
              <a:t>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전기수 분석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4E06C51-3E29-4E65-A5D0-6AE129924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749" y="1680470"/>
            <a:ext cx="4131614" cy="1842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D3B13B1-807C-40ED-B0B8-349A51675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0675" y="1934172"/>
            <a:ext cx="4636655" cy="1509451"/>
          </a:xfrm>
          <a:prstGeom prst="rect">
            <a:avLst/>
          </a:prstGeom>
        </p:spPr>
      </p:pic>
      <p:sp>
        <p:nvSpPr>
          <p:cNvPr id="19" name="TextBox 14">
            <a:extLst>
              <a:ext uri="{FF2B5EF4-FFF2-40B4-BE49-F238E27FC236}">
                <a16:creationId xmlns:a16="http://schemas.microsoft.com/office/drawing/2014/main" id="{EF9904D3-0E7A-4A59-8C9A-15F90CA2B76C}"/>
              </a:ext>
            </a:extLst>
          </p:cNvPr>
          <p:cNvSpPr txBox="1"/>
          <p:nvPr/>
        </p:nvSpPr>
        <p:spPr>
          <a:xfrm>
            <a:off x="6150675" y="3939917"/>
            <a:ext cx="4636655" cy="946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dirty="0">
                <a:solidFill>
                  <a:srgbClr val="000000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LIDAR</a:t>
            </a:r>
            <a:r>
              <a:rPr lang="ko-KR" altLang="en-US" sz="1500" dirty="0">
                <a:solidFill>
                  <a:srgbClr val="000000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 사용</a:t>
            </a:r>
            <a:endParaRPr lang="en-US" altLang="ko-KR" sz="1500" dirty="0">
              <a:solidFill>
                <a:srgbClr val="000000"/>
              </a:solidFill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SLAM </a:t>
            </a:r>
            <a:r>
              <a:rPr lang="ko-KR" altLang="en-US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라이브러리 중</a:t>
            </a:r>
            <a:r>
              <a:rPr lang="en-US" altLang="ko-KR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, Google cartographer </a:t>
            </a:r>
            <a:r>
              <a:rPr lang="ko-KR" altLang="en-US" sz="1500" b="0" i="0" dirty="0">
                <a:solidFill>
                  <a:srgbClr val="000000"/>
                </a:solidFill>
                <a:effectLst/>
                <a:latin typeface="a타이틀고딕2" panose="02020600000000000000" pitchFamily="18" charset="-127"/>
                <a:ea typeface="a타이틀고딕2" panose="02020600000000000000" pitchFamily="18" charset="-127"/>
              </a:rPr>
              <a:t>사용</a:t>
            </a:r>
            <a:r>
              <a:rPr lang="en-US" altLang="ko-KR" sz="1500" dirty="0">
                <a:solidFill>
                  <a:srgbClr val="000000"/>
                </a:solidFill>
                <a:latin typeface="a타이틀고딕2" panose="02020600000000000000" pitchFamily="18" charset="-127"/>
                <a:ea typeface="a타이틀고딕2" panose="02020600000000000000" pitchFamily="18" charset="-127"/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F162694-C1F8-E1CF-013D-8188A60AFA9A}"/>
              </a:ext>
            </a:extLst>
          </p:cNvPr>
          <p:cNvSpPr/>
          <p:nvPr/>
        </p:nvSpPr>
        <p:spPr>
          <a:xfrm>
            <a:off x="802093" y="5720223"/>
            <a:ext cx="4974878" cy="819122"/>
          </a:xfrm>
          <a:prstGeom prst="rect">
            <a:avLst/>
          </a:prstGeom>
          <a:solidFill>
            <a:srgbClr val="3860A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개선방안 </a:t>
            </a:r>
            <a:r>
              <a:rPr lang="en-US" altLang="ko-KR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: </a:t>
            </a:r>
            <a:r>
              <a:rPr lang="ko-KR" altLang="en-US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정적 장애물 회피 이외 동적 장애물 회피 알고리즘 구상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E4F0B31-BB06-CD66-3171-6817F5CE9EAA}"/>
              </a:ext>
            </a:extLst>
          </p:cNvPr>
          <p:cNvSpPr/>
          <p:nvPr/>
        </p:nvSpPr>
        <p:spPr>
          <a:xfrm>
            <a:off x="5930770" y="5720222"/>
            <a:ext cx="4974878" cy="819121"/>
          </a:xfrm>
          <a:prstGeom prst="rect">
            <a:avLst/>
          </a:prstGeom>
          <a:solidFill>
            <a:srgbClr val="3860A2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개선방안 </a:t>
            </a:r>
            <a:r>
              <a:rPr lang="en-US" altLang="ko-KR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:</a:t>
            </a:r>
            <a:r>
              <a:rPr lang="ko-KR" altLang="en-US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 동적 장애물 회피 문제와 목적지를 여러 곳에 설정하지 못했던 문제</a:t>
            </a:r>
          </a:p>
        </p:txBody>
      </p:sp>
    </p:spTree>
    <p:extLst>
      <p:ext uri="{BB962C8B-B14F-4D97-AF65-F5344CB8AC3E}">
        <p14:creationId xmlns:p14="http://schemas.microsoft.com/office/powerpoint/2010/main" val="499427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63711AFC-FC5A-4031-3035-CC96714A6D33}"/>
              </a:ext>
            </a:extLst>
          </p:cNvPr>
          <p:cNvSpPr/>
          <p:nvPr/>
        </p:nvSpPr>
        <p:spPr>
          <a:xfrm>
            <a:off x="802092" y="969817"/>
            <a:ext cx="10770414" cy="4750405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417310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C11A7A3-F749-4E23-98E2-BA0B49360A5E}"/>
              </a:ext>
            </a:extLst>
          </p:cNvPr>
          <p:cNvSpPr/>
          <p:nvPr/>
        </p:nvSpPr>
        <p:spPr>
          <a:xfrm>
            <a:off x="802093" y="5709121"/>
            <a:ext cx="10770414" cy="725574"/>
          </a:xfrm>
          <a:prstGeom prst="rect">
            <a:avLst/>
          </a:prstGeom>
          <a:solidFill>
            <a:srgbClr val="4C70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LIDAR 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및 </a:t>
            </a:r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SLAM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을 활용하여 건설 현장 주변</a:t>
            </a:r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 Mapping 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후 자율주행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4A5A8C-D7D2-ECBD-0C0F-0ECBF135C376}"/>
              </a:ext>
            </a:extLst>
          </p:cNvPr>
          <p:cNvSpPr txBox="1"/>
          <p:nvPr/>
        </p:nvSpPr>
        <p:spPr>
          <a:xfrm>
            <a:off x="222722" y="216342"/>
            <a:ext cx="2643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3.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불도저 작동 원리</a:t>
            </a: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4D5458E6-7EC7-125A-8E2F-1EAF470315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09"/>
          <a:stretch/>
        </p:blipFill>
        <p:spPr>
          <a:xfrm>
            <a:off x="6644198" y="2345682"/>
            <a:ext cx="4685422" cy="29559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506911-2271-67D4-121F-9A84500FB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966" y="2326801"/>
            <a:ext cx="5552189" cy="310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FA7232-1D3D-0276-6539-FC75A3903FF7}"/>
              </a:ext>
            </a:extLst>
          </p:cNvPr>
          <p:cNvSpPr txBox="1"/>
          <p:nvPr/>
        </p:nvSpPr>
        <p:spPr>
          <a:xfrm>
            <a:off x="1509168" y="1210981"/>
            <a:ext cx="11116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자율주행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BDD3DD-7788-2608-38E2-1F11340459CD}"/>
              </a:ext>
            </a:extLst>
          </p:cNvPr>
          <p:cNvSpPr txBox="1"/>
          <p:nvPr/>
        </p:nvSpPr>
        <p:spPr>
          <a:xfrm>
            <a:off x="3668656" y="1212218"/>
            <a:ext cx="1247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물체 확인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FCB191-E500-B642-40BB-D26E4411321C}"/>
              </a:ext>
            </a:extLst>
          </p:cNvPr>
          <p:cNvSpPr txBox="1"/>
          <p:nvPr/>
        </p:nvSpPr>
        <p:spPr>
          <a:xfrm>
            <a:off x="7812075" y="1176620"/>
            <a:ext cx="27588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돌</a:t>
            </a:r>
            <a:r>
              <a:rPr lang="en-US" altLang="ko-KR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, </a:t>
            </a:r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나무인 경우 지정된 위치에 안착 후 제거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9EB74F-FDCB-33BC-21C5-8A26B4B1F680}"/>
              </a:ext>
            </a:extLst>
          </p:cNvPr>
          <p:cNvSpPr txBox="1"/>
          <p:nvPr/>
        </p:nvSpPr>
        <p:spPr>
          <a:xfrm>
            <a:off x="5651265" y="1157739"/>
            <a:ext cx="15215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사람인 경우 </a:t>
            </a:r>
            <a:r>
              <a:rPr lang="ko-KR" altLang="en-US" sz="2000" b="1" dirty="0" err="1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피해감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id="{8449EBBF-B059-137C-6D91-23C2FF7F777C}"/>
              </a:ext>
            </a:extLst>
          </p:cNvPr>
          <p:cNvSpPr/>
          <p:nvPr/>
        </p:nvSpPr>
        <p:spPr>
          <a:xfrm rot="5400000">
            <a:off x="3099319" y="1305892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48A63429-70AA-9FA3-1A6C-1200CB967E7F}"/>
              </a:ext>
            </a:extLst>
          </p:cNvPr>
          <p:cNvSpPr/>
          <p:nvPr/>
        </p:nvSpPr>
        <p:spPr>
          <a:xfrm rot="5400000">
            <a:off x="5260129" y="1306171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이등변 삼각형 20">
            <a:extLst>
              <a:ext uri="{FF2B5EF4-FFF2-40B4-BE49-F238E27FC236}">
                <a16:creationId xmlns:a16="http://schemas.microsoft.com/office/drawing/2014/main" id="{E179B094-8A9C-908F-D35F-0415ACEBD993}"/>
              </a:ext>
            </a:extLst>
          </p:cNvPr>
          <p:cNvSpPr/>
          <p:nvPr/>
        </p:nvSpPr>
        <p:spPr>
          <a:xfrm rot="5400000">
            <a:off x="7421051" y="1307295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13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40">
            <a:extLst>
              <a:ext uri="{FF2B5EF4-FFF2-40B4-BE49-F238E27FC236}">
                <a16:creationId xmlns:a16="http://schemas.microsoft.com/office/drawing/2014/main" id="{0D58B8F3-AA8A-EC90-423A-61613258B8A4}"/>
              </a:ext>
            </a:extLst>
          </p:cNvPr>
          <p:cNvSpPr/>
          <p:nvPr/>
        </p:nvSpPr>
        <p:spPr>
          <a:xfrm>
            <a:off x="802093" y="949194"/>
            <a:ext cx="10770414" cy="4750405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417310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C11A7A3-F749-4E23-98E2-BA0B49360A5E}"/>
              </a:ext>
            </a:extLst>
          </p:cNvPr>
          <p:cNvSpPr/>
          <p:nvPr/>
        </p:nvSpPr>
        <p:spPr>
          <a:xfrm>
            <a:off x="802093" y="5709356"/>
            <a:ext cx="10770414" cy="725574"/>
          </a:xfrm>
          <a:prstGeom prst="rect">
            <a:avLst/>
          </a:prstGeom>
          <a:solidFill>
            <a:srgbClr val="4C70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Yolov5,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 </a:t>
            </a:r>
            <a:r>
              <a:rPr lang="en-US" altLang="ko-KR" sz="2000" b="1" dirty="0" err="1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Yolact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를 이용하여 사람 및 제거 요인 물체 확인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EEADB1D-6B4B-5047-A803-56329B7D4A0C}"/>
              </a:ext>
            </a:extLst>
          </p:cNvPr>
          <p:cNvGrpSpPr/>
          <p:nvPr/>
        </p:nvGrpSpPr>
        <p:grpSpPr>
          <a:xfrm>
            <a:off x="3137532" y="2151835"/>
            <a:ext cx="5988604" cy="3245370"/>
            <a:chOff x="945777" y="2094733"/>
            <a:chExt cx="5715000" cy="3221959"/>
          </a:xfrm>
        </p:grpSpPr>
        <p:pic>
          <p:nvPicPr>
            <p:cNvPr id="6146" name="Picture 2" descr="경북 문경 전원주택 공사장에서 바위 굴러 떨어져 2명 사상">
              <a:extLst>
                <a:ext uri="{FF2B5EF4-FFF2-40B4-BE49-F238E27FC236}">
                  <a16:creationId xmlns:a16="http://schemas.microsoft.com/office/drawing/2014/main" id="{8F9A5FC1-BDB7-25BF-69D3-B389360136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5777" y="2097242"/>
              <a:ext cx="5715000" cy="32194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C334EEB-F9D1-C50B-D738-B9C0EEFD31E6}"/>
                </a:ext>
              </a:extLst>
            </p:cNvPr>
            <p:cNvSpPr/>
            <p:nvPr/>
          </p:nvSpPr>
          <p:spPr>
            <a:xfrm>
              <a:off x="2299597" y="2560761"/>
              <a:ext cx="2733040" cy="1788160"/>
            </a:xfrm>
            <a:prstGeom prst="rect">
              <a:avLst/>
            </a:prstGeom>
            <a:noFill/>
            <a:ln w="63500">
              <a:solidFill>
                <a:srgbClr val="FFF2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4875FD2-4504-16F0-3F0A-6F4CF35D1EA7}"/>
                </a:ext>
              </a:extLst>
            </p:cNvPr>
            <p:cNvSpPr/>
            <p:nvPr/>
          </p:nvSpPr>
          <p:spPr>
            <a:xfrm>
              <a:off x="5124077" y="3118338"/>
              <a:ext cx="1502972" cy="2056314"/>
            </a:xfrm>
            <a:prstGeom prst="rect">
              <a:avLst/>
            </a:prstGeom>
            <a:noFill/>
            <a:ln w="63500">
              <a:solidFill>
                <a:srgbClr val="FFF2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C676F280-3F80-573F-2078-71D9A95568DE}"/>
                </a:ext>
              </a:extLst>
            </p:cNvPr>
            <p:cNvSpPr/>
            <p:nvPr/>
          </p:nvSpPr>
          <p:spPr>
            <a:xfrm>
              <a:off x="1537597" y="2124939"/>
              <a:ext cx="2636578" cy="993399"/>
            </a:xfrm>
            <a:prstGeom prst="rect">
              <a:avLst/>
            </a:prstGeom>
            <a:noFill/>
            <a:ln w="63500">
              <a:solidFill>
                <a:srgbClr val="FFF2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23A69985-ED10-103D-91E7-41F8097873AD}"/>
                </a:ext>
              </a:extLst>
            </p:cNvPr>
            <p:cNvSpPr/>
            <p:nvPr/>
          </p:nvSpPr>
          <p:spPr>
            <a:xfrm>
              <a:off x="1016880" y="3113321"/>
              <a:ext cx="1099837" cy="2056314"/>
            </a:xfrm>
            <a:prstGeom prst="rect">
              <a:avLst/>
            </a:prstGeom>
            <a:noFill/>
            <a:ln w="63500">
              <a:solidFill>
                <a:srgbClr val="EA88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4515F580-E63F-BF7A-6A23-729202F15E7D}"/>
                </a:ext>
              </a:extLst>
            </p:cNvPr>
            <p:cNvSpPr/>
            <p:nvPr/>
          </p:nvSpPr>
          <p:spPr>
            <a:xfrm>
              <a:off x="2299597" y="3891720"/>
              <a:ext cx="2068457" cy="1422463"/>
            </a:xfrm>
            <a:prstGeom prst="rect">
              <a:avLst/>
            </a:prstGeom>
            <a:noFill/>
            <a:ln w="63500">
              <a:solidFill>
                <a:srgbClr val="EA88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4C49461-706C-83E7-7EF9-1DEC665EDE0B}"/>
                </a:ext>
              </a:extLst>
            </p:cNvPr>
            <p:cNvSpPr/>
            <p:nvPr/>
          </p:nvSpPr>
          <p:spPr>
            <a:xfrm>
              <a:off x="4174175" y="4216841"/>
              <a:ext cx="1614485" cy="1084672"/>
            </a:xfrm>
            <a:prstGeom prst="rect">
              <a:avLst/>
            </a:prstGeom>
            <a:noFill/>
            <a:ln w="63500">
              <a:solidFill>
                <a:srgbClr val="EA88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060B0A8-A0DD-D741-C64F-A77CC6240C52}"/>
                </a:ext>
              </a:extLst>
            </p:cNvPr>
            <p:cNvSpPr txBox="1"/>
            <p:nvPr/>
          </p:nvSpPr>
          <p:spPr>
            <a:xfrm>
              <a:off x="5097053" y="3113321"/>
              <a:ext cx="15570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stone</a:t>
              </a:r>
              <a:endParaRPr lang="ko-KR" altLang="en-US" sz="1400" dirty="0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91C48C1-D815-83DF-EA6B-38CE8866AC50}"/>
                </a:ext>
              </a:extLst>
            </p:cNvPr>
            <p:cNvSpPr txBox="1"/>
            <p:nvPr/>
          </p:nvSpPr>
          <p:spPr>
            <a:xfrm>
              <a:off x="1482095" y="2094733"/>
              <a:ext cx="15570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stone</a:t>
              </a:r>
              <a:endParaRPr lang="ko-KR" altLang="en-US" sz="1400" dirty="0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0C1C6BE-BBA2-FD27-672B-70D12B9543F8}"/>
                </a:ext>
              </a:extLst>
            </p:cNvPr>
            <p:cNvSpPr txBox="1"/>
            <p:nvPr/>
          </p:nvSpPr>
          <p:spPr>
            <a:xfrm>
              <a:off x="2299597" y="2546319"/>
              <a:ext cx="15570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accent4">
                      <a:lumMod val="20000"/>
                      <a:lumOff val="80000"/>
                    </a:schemeClr>
                  </a:solidFill>
                </a:rPr>
                <a:t>stone</a:t>
              </a:r>
              <a:endParaRPr lang="ko-KR" altLang="en-US" sz="1400" dirty="0">
                <a:solidFill>
                  <a:schemeClr val="accent4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EFB81E3-5FAC-6CC3-E379-23EF2E4B03CC}"/>
                </a:ext>
              </a:extLst>
            </p:cNvPr>
            <p:cNvSpPr txBox="1"/>
            <p:nvPr/>
          </p:nvSpPr>
          <p:spPr>
            <a:xfrm>
              <a:off x="963586" y="3084695"/>
              <a:ext cx="15570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rgbClr val="EA88C6"/>
                  </a:solidFill>
                </a:rPr>
                <a:t>person</a:t>
              </a:r>
              <a:endParaRPr lang="ko-KR" altLang="en-US" sz="1400" dirty="0">
                <a:solidFill>
                  <a:srgbClr val="EA88C6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E1CACFE-18E5-AC81-0C81-48E54E56A5CC}"/>
                </a:ext>
              </a:extLst>
            </p:cNvPr>
            <p:cNvSpPr txBox="1"/>
            <p:nvPr/>
          </p:nvSpPr>
          <p:spPr>
            <a:xfrm>
              <a:off x="2260605" y="3849428"/>
              <a:ext cx="15570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rgbClr val="EA88C6"/>
                  </a:solidFill>
                </a:rPr>
                <a:t>person</a:t>
              </a:r>
              <a:endParaRPr lang="ko-KR" altLang="en-US" sz="1400" dirty="0">
                <a:solidFill>
                  <a:srgbClr val="EA88C6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E271586-942B-DA89-5CAD-EDEAA1CC8D59}"/>
                </a:ext>
              </a:extLst>
            </p:cNvPr>
            <p:cNvSpPr txBox="1"/>
            <p:nvPr/>
          </p:nvSpPr>
          <p:spPr>
            <a:xfrm>
              <a:off x="4117400" y="4141520"/>
              <a:ext cx="15570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rgbClr val="EA88C6"/>
                  </a:solidFill>
                </a:rPr>
                <a:t>person</a:t>
              </a:r>
              <a:endParaRPr lang="ko-KR" altLang="en-US" sz="1400" dirty="0">
                <a:solidFill>
                  <a:srgbClr val="EA88C6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2D5A9197-ECC2-A0A5-E1AF-A301A2783140}"/>
              </a:ext>
            </a:extLst>
          </p:cNvPr>
          <p:cNvSpPr txBox="1"/>
          <p:nvPr/>
        </p:nvSpPr>
        <p:spPr>
          <a:xfrm>
            <a:off x="222722" y="216342"/>
            <a:ext cx="2643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3.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불도저 작동 원리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D0061C1-0CB6-C3A6-66A8-D31A1322C573}"/>
              </a:ext>
            </a:extLst>
          </p:cNvPr>
          <p:cNvSpPr txBox="1"/>
          <p:nvPr/>
        </p:nvSpPr>
        <p:spPr>
          <a:xfrm>
            <a:off x="1509168" y="1210981"/>
            <a:ext cx="11116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자율주행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25F2563-3F77-F543-8241-A2D6BCCF2100}"/>
              </a:ext>
            </a:extLst>
          </p:cNvPr>
          <p:cNvSpPr txBox="1"/>
          <p:nvPr/>
        </p:nvSpPr>
        <p:spPr>
          <a:xfrm>
            <a:off x="3668656" y="1212218"/>
            <a:ext cx="1247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물체 확인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299D003-CF3F-509E-43FD-AC584CB58277}"/>
              </a:ext>
            </a:extLst>
          </p:cNvPr>
          <p:cNvSpPr txBox="1"/>
          <p:nvPr/>
        </p:nvSpPr>
        <p:spPr>
          <a:xfrm>
            <a:off x="7812075" y="1176620"/>
            <a:ext cx="27588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돌</a:t>
            </a:r>
            <a:r>
              <a:rPr lang="en-US" altLang="ko-KR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, </a:t>
            </a:r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나무인 경우 지정된 위치에 안착 후 제거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9C772E-28CA-139B-2234-9BE9BAA05DED}"/>
              </a:ext>
            </a:extLst>
          </p:cNvPr>
          <p:cNvSpPr txBox="1"/>
          <p:nvPr/>
        </p:nvSpPr>
        <p:spPr>
          <a:xfrm>
            <a:off x="5651265" y="1157739"/>
            <a:ext cx="15215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사람인 경우 </a:t>
            </a:r>
            <a:r>
              <a:rPr lang="ko-KR" altLang="en-US" sz="2000" b="1" dirty="0" err="1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피해감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이등변 삼각형 45">
            <a:extLst>
              <a:ext uri="{FF2B5EF4-FFF2-40B4-BE49-F238E27FC236}">
                <a16:creationId xmlns:a16="http://schemas.microsoft.com/office/drawing/2014/main" id="{8652B5D3-13C7-DE53-B5CF-F84B5B7ACF72}"/>
              </a:ext>
            </a:extLst>
          </p:cNvPr>
          <p:cNvSpPr/>
          <p:nvPr/>
        </p:nvSpPr>
        <p:spPr>
          <a:xfrm rot="5400000">
            <a:off x="3099319" y="1305892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이등변 삼각형 46">
            <a:extLst>
              <a:ext uri="{FF2B5EF4-FFF2-40B4-BE49-F238E27FC236}">
                <a16:creationId xmlns:a16="http://schemas.microsoft.com/office/drawing/2014/main" id="{89A038CE-F0DE-394E-F6A3-0805FE9D0841}"/>
              </a:ext>
            </a:extLst>
          </p:cNvPr>
          <p:cNvSpPr/>
          <p:nvPr/>
        </p:nvSpPr>
        <p:spPr>
          <a:xfrm rot="5400000">
            <a:off x="5260129" y="1306171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이등변 삼각형 47">
            <a:extLst>
              <a:ext uri="{FF2B5EF4-FFF2-40B4-BE49-F238E27FC236}">
                <a16:creationId xmlns:a16="http://schemas.microsoft.com/office/drawing/2014/main" id="{C85926AE-9810-202D-543F-7C7C04BBAA0C}"/>
              </a:ext>
            </a:extLst>
          </p:cNvPr>
          <p:cNvSpPr/>
          <p:nvPr/>
        </p:nvSpPr>
        <p:spPr>
          <a:xfrm rot="5400000">
            <a:off x="7421051" y="1307295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56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9DF9090C-3738-6A78-8F8E-0EA5EE9E2E88}"/>
              </a:ext>
            </a:extLst>
          </p:cNvPr>
          <p:cNvSpPr/>
          <p:nvPr/>
        </p:nvSpPr>
        <p:spPr>
          <a:xfrm>
            <a:off x="802092" y="969817"/>
            <a:ext cx="10770414" cy="4750405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417310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C11A7A3-F749-4E23-98E2-BA0B49360A5E}"/>
              </a:ext>
            </a:extLst>
          </p:cNvPr>
          <p:cNvSpPr/>
          <p:nvPr/>
        </p:nvSpPr>
        <p:spPr>
          <a:xfrm>
            <a:off x="802093" y="5720222"/>
            <a:ext cx="10770414" cy="725574"/>
          </a:xfrm>
          <a:prstGeom prst="rect">
            <a:avLst/>
          </a:prstGeom>
          <a:solidFill>
            <a:srgbClr val="4C70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물체 요인 파악 시</a:t>
            </a:r>
            <a:r>
              <a:rPr lang="en-US" altLang="ko-KR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, </a:t>
            </a:r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사람인 경우 인식 거리 측정하여 경고 시스템 발동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9FE03765-20E2-E189-776F-636FC46563E5}"/>
              </a:ext>
            </a:extLst>
          </p:cNvPr>
          <p:cNvGrpSpPr/>
          <p:nvPr/>
        </p:nvGrpSpPr>
        <p:grpSpPr>
          <a:xfrm>
            <a:off x="1023765" y="2403214"/>
            <a:ext cx="10327068" cy="2890854"/>
            <a:chOff x="302882" y="2423086"/>
            <a:chExt cx="11370661" cy="3081659"/>
          </a:xfrm>
        </p:grpSpPr>
        <p:pic>
          <p:nvPicPr>
            <p:cNvPr id="5122" name="Picture 2" descr="주)에고테크, AI 인체인식 안전시스템·실시간 모터진단시스템 등 스마트 안전 제품 선보여,, | 피식스에스씨">
              <a:extLst>
                <a:ext uri="{FF2B5EF4-FFF2-40B4-BE49-F238E27FC236}">
                  <a16:creationId xmlns:a16="http://schemas.microsoft.com/office/drawing/2014/main" id="{4EC01C3D-A86A-EB02-06EB-33EBA1481E0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7" t="2388" r="7471" b="59829"/>
            <a:stretch/>
          </p:blipFill>
          <p:spPr bwMode="auto">
            <a:xfrm>
              <a:off x="302882" y="2423086"/>
              <a:ext cx="5811027" cy="2427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2" descr="주)에고테크, AI 인체인식 안전시스템·실시간 모터진단시스템 등 스마트 안전 제품 선보여,, | 피식스에스씨">
              <a:extLst>
                <a:ext uri="{FF2B5EF4-FFF2-40B4-BE49-F238E27FC236}">
                  <a16:creationId xmlns:a16="http://schemas.microsoft.com/office/drawing/2014/main" id="{91352211-D2DA-E686-A85C-544BA4849CE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97" t="63659" r="3004" b="2383"/>
            <a:stretch/>
          </p:blipFill>
          <p:spPr bwMode="auto">
            <a:xfrm>
              <a:off x="6893336" y="2941793"/>
              <a:ext cx="4780207" cy="2427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4" name="Picture 4" descr="레고 테크닉 Cat D11 불도저 (42131) (정품) : 다나와 가격비교">
              <a:extLst>
                <a:ext uri="{FF2B5EF4-FFF2-40B4-BE49-F238E27FC236}">
                  <a16:creationId xmlns:a16="http://schemas.microsoft.com/office/drawing/2014/main" id="{496072F3-9C40-E948-F350-98F8185B97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02789" y="3298432"/>
              <a:ext cx="2611120" cy="22063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6DCBC160-3A7F-5D72-5421-1B2594C6DE41}"/>
                </a:ext>
              </a:extLst>
            </p:cNvPr>
            <p:cNvCxnSpPr>
              <a:cxnSpLocks/>
              <a:endCxn id="7" idx="1"/>
            </p:cNvCxnSpPr>
            <p:nvPr/>
          </p:nvCxnSpPr>
          <p:spPr>
            <a:xfrm>
              <a:off x="6049243" y="4155693"/>
              <a:ext cx="844093" cy="0"/>
            </a:xfrm>
            <a:prstGeom prst="straightConnector1">
              <a:avLst/>
            </a:prstGeom>
            <a:ln w="19050">
              <a:solidFill>
                <a:srgbClr val="EA88C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8BEDCA5-D0EA-0FF8-B0E9-E330A1E0D01D}"/>
              </a:ext>
            </a:extLst>
          </p:cNvPr>
          <p:cNvSpPr txBox="1"/>
          <p:nvPr/>
        </p:nvSpPr>
        <p:spPr>
          <a:xfrm>
            <a:off x="222722" y="216342"/>
            <a:ext cx="2643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3.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불도저 작동 원리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608FFA8-92AB-D6D0-1477-60EF7C5BE5B3}"/>
              </a:ext>
            </a:extLst>
          </p:cNvPr>
          <p:cNvSpPr txBox="1"/>
          <p:nvPr/>
        </p:nvSpPr>
        <p:spPr>
          <a:xfrm>
            <a:off x="1509168" y="1210981"/>
            <a:ext cx="11116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자율주행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9F9ABB4-DA08-2002-E557-9E2522F5F274}"/>
              </a:ext>
            </a:extLst>
          </p:cNvPr>
          <p:cNvSpPr txBox="1"/>
          <p:nvPr/>
        </p:nvSpPr>
        <p:spPr>
          <a:xfrm>
            <a:off x="3668656" y="1212218"/>
            <a:ext cx="1247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물체 확인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0C50380-46C6-4A5B-63DF-89EA5CD39517}"/>
              </a:ext>
            </a:extLst>
          </p:cNvPr>
          <p:cNvSpPr txBox="1"/>
          <p:nvPr/>
        </p:nvSpPr>
        <p:spPr>
          <a:xfrm>
            <a:off x="7812075" y="1176620"/>
            <a:ext cx="27588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돌</a:t>
            </a:r>
            <a:r>
              <a:rPr lang="en-US" altLang="ko-KR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, </a:t>
            </a:r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나무인 경우 지정된 위치에 안착 후 제거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C50A62-6E48-6103-C077-19EB55FCE2A5}"/>
              </a:ext>
            </a:extLst>
          </p:cNvPr>
          <p:cNvSpPr txBox="1"/>
          <p:nvPr/>
        </p:nvSpPr>
        <p:spPr>
          <a:xfrm>
            <a:off x="5651265" y="1157739"/>
            <a:ext cx="15215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사람인 경우 </a:t>
            </a:r>
            <a:r>
              <a:rPr lang="ko-KR" altLang="en-US" sz="2000" b="1" dirty="0" err="1">
                <a:solidFill>
                  <a:srgbClr val="FF0000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피해감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27" name="이등변 삼각형 26">
            <a:extLst>
              <a:ext uri="{FF2B5EF4-FFF2-40B4-BE49-F238E27FC236}">
                <a16:creationId xmlns:a16="http://schemas.microsoft.com/office/drawing/2014/main" id="{A1B3ADF1-3102-8ADF-7FCA-6C53C2BE2969}"/>
              </a:ext>
            </a:extLst>
          </p:cNvPr>
          <p:cNvSpPr/>
          <p:nvPr/>
        </p:nvSpPr>
        <p:spPr>
          <a:xfrm rot="5400000">
            <a:off x="3099319" y="1305892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B2DBA2F3-250B-3B73-E896-7786ED6F5F7F}"/>
              </a:ext>
            </a:extLst>
          </p:cNvPr>
          <p:cNvSpPr/>
          <p:nvPr/>
        </p:nvSpPr>
        <p:spPr>
          <a:xfrm rot="5400000">
            <a:off x="5260129" y="1306171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이등변 삼각형 28">
            <a:extLst>
              <a:ext uri="{FF2B5EF4-FFF2-40B4-BE49-F238E27FC236}">
                <a16:creationId xmlns:a16="http://schemas.microsoft.com/office/drawing/2014/main" id="{EAD5047C-DF00-DD4B-7888-8466DFAC9D69}"/>
              </a:ext>
            </a:extLst>
          </p:cNvPr>
          <p:cNvSpPr/>
          <p:nvPr/>
        </p:nvSpPr>
        <p:spPr>
          <a:xfrm rot="5400000">
            <a:off x="7421051" y="1307295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474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73D89B64-EEA1-B257-60DC-1FEA187CA861}"/>
              </a:ext>
            </a:extLst>
          </p:cNvPr>
          <p:cNvSpPr/>
          <p:nvPr/>
        </p:nvSpPr>
        <p:spPr>
          <a:xfrm>
            <a:off x="802092" y="969817"/>
            <a:ext cx="10770414" cy="4750405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417310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C11A7A3-F749-4E23-98E2-BA0B49360A5E}"/>
              </a:ext>
            </a:extLst>
          </p:cNvPr>
          <p:cNvSpPr/>
          <p:nvPr/>
        </p:nvSpPr>
        <p:spPr>
          <a:xfrm>
            <a:off x="798276" y="5700261"/>
            <a:ext cx="10770414" cy="725574"/>
          </a:xfrm>
          <a:prstGeom prst="rect">
            <a:avLst/>
          </a:prstGeom>
          <a:solidFill>
            <a:srgbClr val="4C70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물체 요인이 제거 요인인 경우 목적지 안착 후 제거 </a:t>
            </a:r>
          </a:p>
        </p:txBody>
      </p:sp>
      <p:pic>
        <p:nvPicPr>
          <p:cNvPr id="7" name="Picture 2" descr="Cat® D11 불도저 42131 | 테크닉 | LEGO® Shop KR">
            <a:extLst>
              <a:ext uri="{FF2B5EF4-FFF2-40B4-BE49-F238E27FC236}">
                <a16:creationId xmlns:a16="http://schemas.microsoft.com/office/drawing/2014/main" id="{3A2FD4C1-AB63-506B-B5B7-20306234C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627" b="93264" l="0" r="96935">
                        <a14:foregroundMark x1="92157" y1="17098" x2="85057" y2="58031"/>
                        <a14:foregroundMark x1="92337" y1="16062" x2="92157" y2="17098"/>
                        <a14:foregroundMark x1="85057" y1="58031" x2="85057" y2="60104"/>
                        <a14:foregroundMark x1="94201" y1="36269" x2="90421" y2="59585"/>
                        <a14:foregroundMark x1="94542" y1="34163" x2="94201" y2="36269"/>
                        <a14:foregroundMark x1="95628" y1="27461" x2="94576" y2="33950"/>
                        <a14:foregroundMark x1="95712" y1="26943" x2="95628" y2="27461"/>
                        <a14:foregroundMark x1="96552" y1="21762" x2="95712" y2="26943"/>
                        <a14:foregroundMark x1="96632" y1="36269" x2="95785" y2="58031"/>
                        <a14:foregroundMark x1="96881" y1="29867" x2="96632" y2="36269"/>
                        <a14:foregroundMark x1="96975" y1="27461" x2="96916" y2="28980"/>
                        <a14:foregroundMark x1="96995" y1="26943" x2="96975" y2="27461"/>
                        <a14:foregroundMark x1="97318" y1="18653" x2="96995" y2="26943"/>
                        <a14:foregroundMark x1="95785" y1="58031" x2="96935" y2="61658"/>
                        <a14:foregroundMark x1="88506" y1="7254" x2="78161" y2="4663"/>
                        <a14:foregroundMark x1="86973" y1="6736" x2="77395" y2="4145"/>
                        <a14:foregroundMark x1="9579" y1="37824" x2="383" y2="66839"/>
                        <a14:foregroundMark x1="383" y1="66839" x2="383" y2="66839"/>
                        <a14:foregroundMark x1="43295" y1="83420" x2="42146" y2="93264"/>
                        <a14:backgroundMark x1="98851" y1="24870" x2="99234" y2="24870"/>
                        <a14:backgroundMark x1="99234" y1="26943" x2="99234" y2="26943"/>
                        <a14:backgroundMark x1="84291" y1="8290" x2="84291" y2="8290"/>
                        <a14:backgroundMark x1="85057" y1="7254" x2="85057" y2="7254"/>
                        <a14:backgroundMark x1="91188" y1="16062" x2="91188" y2="16062"/>
                        <a14:backgroundMark x1="91954" y1="17098" x2="91954" y2="17098"/>
                        <a14:backgroundMark x1="98851" y1="27461" x2="98851" y2="27461"/>
                        <a14:backgroundMark x1="99617" y1="36269" x2="99617" y2="362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21362" y="2029383"/>
            <a:ext cx="4595813" cy="3325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EB4D5985-C3E0-E4FD-7422-2A8F2F12965A}"/>
              </a:ext>
            </a:extLst>
          </p:cNvPr>
          <p:cNvGrpSpPr/>
          <p:nvPr/>
        </p:nvGrpSpPr>
        <p:grpSpPr>
          <a:xfrm>
            <a:off x="6226954" y="2381146"/>
            <a:ext cx="4215823" cy="3249036"/>
            <a:chOff x="7670800" y="2498313"/>
            <a:chExt cx="4215823" cy="3249036"/>
          </a:xfrm>
        </p:grpSpPr>
        <p:pic>
          <p:nvPicPr>
            <p:cNvPr id="13" name="Picture 4" descr="만우절 고전 '설악산 흔들바위 추락'의 진실…또 속아 넘어간 사람들 - 이투데이">
              <a:extLst>
                <a:ext uri="{FF2B5EF4-FFF2-40B4-BE49-F238E27FC236}">
                  <a16:creationId xmlns:a16="http://schemas.microsoft.com/office/drawing/2014/main" id="{A941F615-F4FB-0DC5-F8C3-53B8AC7B76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684" b="90000" l="9811" r="89811">
                          <a14:foregroundMark x1="19763" y1="22905" x2="33962" y2="14211"/>
                          <a14:foregroundMark x1="33962" y1="14211" x2="51321" y2="12632"/>
                          <a14:foregroundMark x1="51321" y1="12632" x2="62642" y2="24737"/>
                          <a14:foregroundMark x1="11698" y1="33684" x2="42041" y2="11811"/>
                          <a14:foregroundMark x1="39397" y1="11663" x2="22642" y2="17895"/>
                          <a14:foregroundMark x1="22642" y1="17895" x2="32578" y2="12171"/>
                          <a14:foregroundMark x1="24868" y1="13172" x2="21887" y2="14211"/>
                          <a14:foregroundMark x1="21887" y1="14211" x2="23512" y2="13348"/>
                          <a14:foregroundMark x1="53070" y1="12426" x2="59623" y2="15263"/>
                          <a14:foregroundMark x1="59623" y1="15263" x2="54602" y2="12512"/>
                          <a14:foregroundMark x1="72075" y1="25789" x2="76604" y2="42105"/>
                          <a14:foregroundMark x1="36226" y1="4737" x2="54340" y2="6842"/>
                          <a14:foregroundMark x1="54340" y1="6842" x2="55849" y2="8421"/>
                          <a14:foregroundMark x1="38491" y1="3158" x2="34717" y2="4737"/>
                          <a14:backgroundMark x1="24151" y1="4211" x2="33726" y2="2968"/>
                          <a14:backgroundMark x1="56197" y1="2988" x2="57273" y2="3048"/>
                          <a14:backgroundMark x1="14340" y1="14211" x2="10943" y2="2105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16502" y="2921775"/>
              <a:ext cx="4070121" cy="28255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E022236-33F7-05D0-987C-A54B6842AAF8}"/>
                </a:ext>
              </a:extLst>
            </p:cNvPr>
            <p:cNvSpPr/>
            <p:nvPr/>
          </p:nvSpPr>
          <p:spPr>
            <a:xfrm>
              <a:off x="7670800" y="2511675"/>
              <a:ext cx="3984833" cy="3014187"/>
            </a:xfrm>
            <a:prstGeom prst="rect">
              <a:avLst/>
            </a:prstGeom>
            <a:noFill/>
            <a:ln w="63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4DF2D0B-66AA-A908-1E05-E93FAB1ECCC3}"/>
                </a:ext>
              </a:extLst>
            </p:cNvPr>
            <p:cNvSpPr txBox="1"/>
            <p:nvPr/>
          </p:nvSpPr>
          <p:spPr>
            <a:xfrm>
              <a:off x="10774999" y="2498313"/>
              <a:ext cx="111162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b="1" dirty="0">
                  <a:latin typeface="a타이틀고딕3" panose="02020600000000000000" pitchFamily="18" charset="-127"/>
                  <a:ea typeface="a타이틀고딕3" panose="02020600000000000000" pitchFamily="18" charset="-127"/>
                </a:rPr>
                <a:t>목적지</a:t>
              </a:r>
              <a:endParaRPr lang="ko-KR" alt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761D30C-B393-411F-3EC0-B28A7793CD87}"/>
              </a:ext>
            </a:extLst>
          </p:cNvPr>
          <p:cNvSpPr txBox="1"/>
          <p:nvPr/>
        </p:nvSpPr>
        <p:spPr>
          <a:xfrm>
            <a:off x="222722" y="216342"/>
            <a:ext cx="2643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3.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불도저 작동 원리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28D9FB-3604-D6C0-7C2E-687686B635C4}"/>
              </a:ext>
            </a:extLst>
          </p:cNvPr>
          <p:cNvSpPr txBox="1"/>
          <p:nvPr/>
        </p:nvSpPr>
        <p:spPr>
          <a:xfrm>
            <a:off x="1509168" y="1210981"/>
            <a:ext cx="11116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자율주행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ED6D34-8F4E-5CDC-1CCB-782A75C540A0}"/>
              </a:ext>
            </a:extLst>
          </p:cNvPr>
          <p:cNvSpPr txBox="1"/>
          <p:nvPr/>
        </p:nvSpPr>
        <p:spPr>
          <a:xfrm>
            <a:off x="3668656" y="1212218"/>
            <a:ext cx="12477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물체 확인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660712-9FB1-2651-F05B-A87713F4880B}"/>
              </a:ext>
            </a:extLst>
          </p:cNvPr>
          <p:cNvSpPr txBox="1"/>
          <p:nvPr/>
        </p:nvSpPr>
        <p:spPr>
          <a:xfrm>
            <a:off x="7812075" y="1176620"/>
            <a:ext cx="27588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FF0000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제거 요인인 경우 지정된 위치에 안착 후 제거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4660D5-9C68-8E1E-DDD0-6CA2E24FA78F}"/>
              </a:ext>
            </a:extLst>
          </p:cNvPr>
          <p:cNvSpPr txBox="1"/>
          <p:nvPr/>
        </p:nvSpPr>
        <p:spPr>
          <a:xfrm>
            <a:off x="5651265" y="1157739"/>
            <a:ext cx="15215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사람인 경우 </a:t>
            </a:r>
            <a:r>
              <a:rPr lang="ko-KR" altLang="en-US" sz="2000" b="1" dirty="0" err="1">
                <a:solidFill>
                  <a:schemeClr val="bg2">
                    <a:lumMod val="50000"/>
                  </a:schemeClr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피해감</a:t>
            </a:r>
            <a:endParaRPr lang="ko-KR" alt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이등변 삼각형 22">
            <a:extLst>
              <a:ext uri="{FF2B5EF4-FFF2-40B4-BE49-F238E27FC236}">
                <a16:creationId xmlns:a16="http://schemas.microsoft.com/office/drawing/2014/main" id="{07EC3EF4-18B9-FBE3-A649-4BA14476EEA2}"/>
              </a:ext>
            </a:extLst>
          </p:cNvPr>
          <p:cNvSpPr/>
          <p:nvPr/>
        </p:nvSpPr>
        <p:spPr>
          <a:xfrm rot="5400000">
            <a:off x="3099319" y="1305892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이등변 삼각형 23">
            <a:extLst>
              <a:ext uri="{FF2B5EF4-FFF2-40B4-BE49-F238E27FC236}">
                <a16:creationId xmlns:a16="http://schemas.microsoft.com/office/drawing/2014/main" id="{9E1E8785-1F31-B618-15B2-C2A03B07C443}"/>
              </a:ext>
            </a:extLst>
          </p:cNvPr>
          <p:cNvSpPr/>
          <p:nvPr/>
        </p:nvSpPr>
        <p:spPr>
          <a:xfrm rot="5400000">
            <a:off x="5260129" y="1306171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이등변 삼각형 24">
            <a:extLst>
              <a:ext uri="{FF2B5EF4-FFF2-40B4-BE49-F238E27FC236}">
                <a16:creationId xmlns:a16="http://schemas.microsoft.com/office/drawing/2014/main" id="{CACF7D87-2667-A235-018C-BDB4EBF2CE06}"/>
              </a:ext>
            </a:extLst>
          </p:cNvPr>
          <p:cNvSpPr/>
          <p:nvPr/>
        </p:nvSpPr>
        <p:spPr>
          <a:xfrm rot="5400000">
            <a:off x="7421051" y="1307295"/>
            <a:ext cx="289190" cy="21276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8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96A49A7-8957-CB31-1FB1-73B885EC30D0}"/>
              </a:ext>
            </a:extLst>
          </p:cNvPr>
          <p:cNvSpPr/>
          <p:nvPr/>
        </p:nvSpPr>
        <p:spPr>
          <a:xfrm>
            <a:off x="837508" y="941331"/>
            <a:ext cx="10770414" cy="4750405"/>
          </a:xfrm>
          <a:prstGeom prst="rect">
            <a:avLst/>
          </a:prstGeom>
          <a:solidFill>
            <a:srgbClr val="F1F2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슬라이드 번호 개체 틀 3">
            <a:extLst>
              <a:ext uri="{FF2B5EF4-FFF2-40B4-BE49-F238E27FC236}">
                <a16:creationId xmlns:a16="http://schemas.microsoft.com/office/drawing/2014/main" id="{0CFB9EBE-8654-4503-898E-068B515E9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41080" y="6417310"/>
            <a:ext cx="2743200" cy="365125"/>
          </a:xfrm>
        </p:spPr>
        <p:txBody>
          <a:bodyPr/>
          <a:lstStyle/>
          <a:p>
            <a:fld id="{5FC61970-B5AD-4C48-B4F7-CE9623EA5BBF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C11A7A3-F749-4E23-98E2-BA0B49360A5E}"/>
              </a:ext>
            </a:extLst>
          </p:cNvPr>
          <p:cNvSpPr/>
          <p:nvPr/>
        </p:nvSpPr>
        <p:spPr>
          <a:xfrm>
            <a:off x="798276" y="5691736"/>
            <a:ext cx="10857357" cy="725574"/>
          </a:xfrm>
          <a:prstGeom prst="rect">
            <a:avLst/>
          </a:prstGeom>
          <a:solidFill>
            <a:srgbClr val="4C70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건설현장에서 볼 수 있는 불도저와 가장 유사한 레고 모형 구매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4A5A8C-D7D2-ECBD-0C0F-0ECBF135C376}"/>
              </a:ext>
            </a:extLst>
          </p:cNvPr>
          <p:cNvSpPr txBox="1"/>
          <p:nvPr/>
        </p:nvSpPr>
        <p:spPr>
          <a:xfrm>
            <a:off x="222722" y="216342"/>
            <a:ext cx="3384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3860A2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4. </a:t>
            </a:r>
            <a:r>
              <a:rPr lang="ko-KR" altLang="en-US" sz="2400" b="1" dirty="0">
                <a:solidFill>
                  <a:srgbClr val="3E1B59"/>
                </a:solidFill>
                <a:latin typeface="a타이틀고딕3" panose="02020600000000000000" pitchFamily="18" charset="-127"/>
                <a:ea typeface="a타이틀고딕3" panose="02020600000000000000" pitchFamily="18" charset="-127"/>
              </a:rPr>
              <a:t>물품 구매 및 배송현황 </a:t>
            </a:r>
          </a:p>
        </p:txBody>
      </p:sp>
      <p:pic>
        <p:nvPicPr>
          <p:cNvPr id="2050" name="Picture 2" descr="Cat® D11 불도저 42131 | 테크닉 | LEGO® Shop KR">
            <a:extLst>
              <a:ext uri="{FF2B5EF4-FFF2-40B4-BE49-F238E27FC236}">
                <a16:creationId xmlns:a16="http://schemas.microsoft.com/office/drawing/2014/main" id="{961A61E0-7B57-1595-CFD9-05D7C7DB2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145" b="93782" l="4215" r="97701">
                        <a14:foregroundMark x1="10345" y1="37824" x2="4215" y2="69948"/>
                        <a14:foregroundMark x1="67433" y1="5181" x2="75096" y2="12953"/>
                        <a14:foregroundMark x1="87739" y1="11917" x2="98084" y2="36269"/>
                        <a14:foregroundMark x1="98084" y1="36269" x2="98084" y2="36788"/>
                        <a14:foregroundMark x1="46743" y1="84974" x2="45594" y2="937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3277" y="1919864"/>
            <a:ext cx="3891215" cy="307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F04B0D-71B7-0871-B01E-B792BB570C04}"/>
              </a:ext>
            </a:extLst>
          </p:cNvPr>
          <p:cNvSpPr txBox="1"/>
          <p:nvPr/>
        </p:nvSpPr>
        <p:spPr>
          <a:xfrm>
            <a:off x="8295905" y="1310223"/>
            <a:ext cx="27512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altLang="ko-KR" sz="1800" b="1" u="none" strike="noStrike" dirty="0">
                <a:effectLst/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Cat® D11 </a:t>
            </a:r>
            <a:r>
              <a:rPr lang="ko-KR" altLang="en-US" sz="1800" b="1" u="none" strike="noStrike" dirty="0">
                <a:effectLst/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불도저</a:t>
            </a:r>
            <a:endParaRPr lang="ko-KR" altLang="en-US" sz="1800" b="1" i="0" u="none" strike="noStrike" dirty="0">
              <a:solidFill>
                <a:srgbClr val="000000"/>
              </a:solidFill>
              <a:effectLst/>
              <a:highlight>
                <a:srgbClr val="FFF2CC"/>
              </a:highlight>
              <a:latin typeface="a타이틀고딕2" panose="02020600000000000000" pitchFamily="18" charset="-127"/>
              <a:ea typeface="a타이틀고딕2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D00724-AD0D-273C-DDED-D409E3A14A52}"/>
              </a:ext>
            </a:extLst>
          </p:cNvPr>
          <p:cNvSpPr txBox="1"/>
          <p:nvPr/>
        </p:nvSpPr>
        <p:spPr>
          <a:xfrm>
            <a:off x="3386038" y="1311857"/>
            <a:ext cx="15754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ko-KR" altLang="en-US" sz="1800" b="1" i="0" u="none" strike="noStrike" dirty="0">
                <a:solidFill>
                  <a:srgbClr val="000000"/>
                </a:solidFill>
                <a:effectLst/>
                <a:highlight>
                  <a:srgbClr val="FFF2CC"/>
                </a:highlight>
                <a:latin typeface="a타이틀고딕2" panose="02020600000000000000" pitchFamily="18" charset="-127"/>
                <a:ea typeface="a타이틀고딕2" panose="02020600000000000000" pitchFamily="18" charset="-127"/>
              </a:rPr>
              <a:t>물품 구매 내역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8B7CE5FE-3FAF-6240-55F6-5376D54B2E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544462"/>
              </p:ext>
            </p:extLst>
          </p:nvPr>
        </p:nvGraphicFramePr>
        <p:xfrm>
          <a:off x="1030765" y="2165184"/>
          <a:ext cx="6286015" cy="2829464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28561">
                  <a:extLst>
                    <a:ext uri="{9D8B030D-6E8A-4147-A177-3AD203B41FA5}">
                      <a16:colId xmlns:a16="http://schemas.microsoft.com/office/drawing/2014/main" val="3498967068"/>
                    </a:ext>
                  </a:extLst>
                </a:gridCol>
                <a:gridCol w="531279">
                  <a:extLst>
                    <a:ext uri="{9D8B030D-6E8A-4147-A177-3AD203B41FA5}">
                      <a16:colId xmlns:a16="http://schemas.microsoft.com/office/drawing/2014/main" val="1720817647"/>
                    </a:ext>
                  </a:extLst>
                </a:gridCol>
                <a:gridCol w="565870">
                  <a:extLst>
                    <a:ext uri="{9D8B030D-6E8A-4147-A177-3AD203B41FA5}">
                      <a16:colId xmlns:a16="http://schemas.microsoft.com/office/drawing/2014/main" val="3907494617"/>
                    </a:ext>
                  </a:extLst>
                </a:gridCol>
                <a:gridCol w="709909">
                  <a:extLst>
                    <a:ext uri="{9D8B030D-6E8A-4147-A177-3AD203B41FA5}">
                      <a16:colId xmlns:a16="http://schemas.microsoft.com/office/drawing/2014/main" val="2395723205"/>
                    </a:ext>
                  </a:extLst>
                </a:gridCol>
                <a:gridCol w="991561">
                  <a:extLst>
                    <a:ext uri="{9D8B030D-6E8A-4147-A177-3AD203B41FA5}">
                      <a16:colId xmlns:a16="http://schemas.microsoft.com/office/drawing/2014/main" val="2357321880"/>
                    </a:ext>
                  </a:extLst>
                </a:gridCol>
                <a:gridCol w="1690254">
                  <a:extLst>
                    <a:ext uri="{9D8B030D-6E8A-4147-A177-3AD203B41FA5}">
                      <a16:colId xmlns:a16="http://schemas.microsoft.com/office/drawing/2014/main" val="2876886841"/>
                    </a:ext>
                  </a:extLst>
                </a:gridCol>
                <a:gridCol w="789538">
                  <a:extLst>
                    <a:ext uri="{9D8B030D-6E8A-4147-A177-3AD203B41FA5}">
                      <a16:colId xmlns:a16="http://schemas.microsoft.com/office/drawing/2014/main" val="2566745861"/>
                    </a:ext>
                  </a:extLst>
                </a:gridCol>
                <a:gridCol w="679043">
                  <a:extLst>
                    <a:ext uri="{9D8B030D-6E8A-4147-A177-3AD203B41FA5}">
                      <a16:colId xmlns:a16="http://schemas.microsoft.com/office/drawing/2014/main" val="2747159448"/>
                    </a:ext>
                  </a:extLst>
                </a:gridCol>
              </a:tblGrid>
              <a:tr h="61939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번호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요청일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이름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분반</a:t>
                      </a:r>
                      <a:r>
                        <a:rPr lang="en-US" altLang="ko-KR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/</a:t>
                      </a:r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조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필요사유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제품 명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u="none" strike="noStrike" dirty="0"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구매처</a:t>
                      </a:r>
                      <a:endParaRPr lang="ko-KR" alt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2" panose="02020600000000000000" pitchFamily="18" charset="-127"/>
                        <a:ea typeface="a타이틀고딕2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타이틀고딕2" panose="02020600000000000000" pitchFamily="18" charset="-127"/>
                          <a:ea typeface="a타이틀고딕2" panose="02020600000000000000" pitchFamily="18" charset="-127"/>
                        </a:rPr>
                        <a:t>배송여부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0154274"/>
                  </a:ext>
                </a:extLst>
              </a:tr>
              <a:tr h="83514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1 </a:t>
                      </a:r>
                      <a:endParaRPr lang="en-US" altLang="ko-KR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2022-09-12</a:t>
                      </a:r>
                      <a:endParaRPr lang="en-US" altLang="ko-KR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이우철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A2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Hardware </a:t>
                      </a:r>
                      <a:r>
                        <a:rPr lang="ko-KR" alt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제작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Cat® D11 </a:t>
                      </a:r>
                      <a:r>
                        <a:rPr lang="ko-KR" altLang="en-US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불도저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2CC"/>
                        </a:highlight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레고 코리아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X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7682135"/>
                  </a:ext>
                </a:extLst>
              </a:tr>
              <a:tr h="137492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u="none" strike="noStrike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2 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u="none" strike="noStrike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2022-09-12</a:t>
                      </a:r>
                      <a:endParaRPr lang="en-US" altLang="ko-KR" sz="1000" b="1" i="0" u="none" strike="noStrike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이우철</a:t>
                      </a:r>
                      <a:endParaRPr lang="ko-KR" altLang="en-US" sz="1000" b="1" i="0" u="none" strike="noStrike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A2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Hardware </a:t>
                      </a:r>
                      <a:r>
                        <a:rPr lang="ko-KR" altLang="en-US" sz="1000" b="1" u="none" strike="noStrike" dirty="0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제작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 err="1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라즈베리파이</a:t>
                      </a:r>
                      <a:r>
                        <a:rPr lang="ko-KR" altLang="en-US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 </a:t>
                      </a:r>
                      <a:r>
                        <a:rPr lang="en-US" altLang="ko-KR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LEGO </a:t>
                      </a:r>
                      <a:r>
                        <a:rPr lang="ko-KR" altLang="en-US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전용 </a:t>
                      </a:r>
                      <a:endParaRPr lang="en-US" altLang="ko-KR" sz="1000" b="1" u="none" strike="noStrike" dirty="0">
                        <a:effectLst/>
                        <a:highlight>
                          <a:srgbClr val="FFF2CC"/>
                        </a:highlight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  <a:p>
                      <a:pPr algn="ctr" fontAlgn="ctr"/>
                      <a:r>
                        <a:rPr lang="ko-KR" altLang="en-US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확장보드 </a:t>
                      </a:r>
                      <a:r>
                        <a:rPr lang="en-US" altLang="ko-KR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Raspberry Pi </a:t>
                      </a:r>
                    </a:p>
                    <a:p>
                      <a:pPr algn="ctr" fontAlgn="ctr"/>
                      <a:r>
                        <a:rPr lang="en-US" altLang="ko-KR" sz="1000" b="1" u="none" strike="noStrike" dirty="0">
                          <a:effectLst/>
                          <a:highlight>
                            <a:srgbClr val="FFF2CC"/>
                          </a:highlight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Build HAT</a:t>
                      </a:r>
                      <a:endParaRPr lang="en-US" altLang="ko-KR" sz="10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2CC"/>
                        </a:highlight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u="none" strike="noStrike" dirty="0" err="1"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디바이스마트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타이틀고딕1" panose="02020600000000000000" pitchFamily="18" charset="-127"/>
                          <a:ea typeface="a타이틀고딕1" panose="02020600000000000000" pitchFamily="18" charset="-127"/>
                        </a:rPr>
                        <a:t>X</a:t>
                      </a:r>
                      <a:endParaRPr lang="ko-KR" alt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타이틀고딕1" panose="02020600000000000000" pitchFamily="18" charset="-127"/>
                        <a:ea typeface="a타이틀고딕1" panose="02020600000000000000" pitchFamily="18" charset="-127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2320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354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1917</TotalTime>
  <Words>792</Words>
  <Application>Microsoft Office PowerPoint</Application>
  <PresentationFormat>와이드스크린</PresentationFormat>
  <Paragraphs>188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a타이틀고딕1</vt:lpstr>
      <vt:lpstr>a타이틀고딕2</vt:lpstr>
      <vt:lpstr>a타이틀고딕3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지한</dc:creator>
  <cp:lastModifiedBy>lmd0520@naver.com</cp:lastModifiedBy>
  <cp:revision>157</cp:revision>
  <dcterms:created xsi:type="dcterms:W3CDTF">2022-08-25T22:32:07Z</dcterms:created>
  <dcterms:modified xsi:type="dcterms:W3CDTF">2022-09-15T12:59:37Z</dcterms:modified>
</cp:coreProperties>
</file>

<file path=docProps/thumbnail.jpeg>
</file>